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9"/>
  </p:notesMasterIdLst>
  <p:sldIdLst>
    <p:sldId id="405" r:id="rId2"/>
    <p:sldId id="323" r:id="rId3"/>
    <p:sldId id="348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9" r:id="rId13"/>
    <p:sldId id="358" r:id="rId14"/>
    <p:sldId id="360" r:id="rId15"/>
    <p:sldId id="361" r:id="rId16"/>
    <p:sldId id="362" r:id="rId17"/>
    <p:sldId id="364" r:id="rId18"/>
    <p:sldId id="363" r:id="rId19"/>
    <p:sldId id="365" r:id="rId20"/>
    <p:sldId id="366" r:id="rId21"/>
    <p:sldId id="349" r:id="rId22"/>
    <p:sldId id="371" r:id="rId23"/>
    <p:sldId id="389" r:id="rId24"/>
    <p:sldId id="372" r:id="rId25"/>
    <p:sldId id="369" r:id="rId26"/>
    <p:sldId id="378" r:id="rId27"/>
    <p:sldId id="373" r:id="rId28"/>
    <p:sldId id="377" r:id="rId29"/>
    <p:sldId id="370" r:id="rId30"/>
    <p:sldId id="375" r:id="rId31"/>
    <p:sldId id="379" r:id="rId32"/>
    <p:sldId id="380" r:id="rId33"/>
    <p:sldId id="381" r:id="rId34"/>
    <p:sldId id="388" r:id="rId35"/>
    <p:sldId id="382" r:id="rId36"/>
    <p:sldId id="368" r:id="rId37"/>
    <p:sldId id="383" r:id="rId38"/>
    <p:sldId id="390" r:id="rId39"/>
    <p:sldId id="384" r:id="rId40"/>
    <p:sldId id="391" r:id="rId41"/>
    <p:sldId id="385" r:id="rId42"/>
    <p:sldId id="386" r:id="rId43"/>
    <p:sldId id="394" r:id="rId44"/>
    <p:sldId id="395" r:id="rId45"/>
    <p:sldId id="324" r:id="rId46"/>
    <p:sldId id="326" r:id="rId47"/>
    <p:sldId id="327" r:id="rId48"/>
    <p:sldId id="396" r:id="rId49"/>
    <p:sldId id="397" r:id="rId50"/>
    <p:sldId id="328" r:id="rId51"/>
    <p:sldId id="329" r:id="rId52"/>
    <p:sldId id="331" r:id="rId53"/>
    <p:sldId id="398" r:id="rId54"/>
    <p:sldId id="333" r:id="rId55"/>
    <p:sldId id="332" r:id="rId56"/>
    <p:sldId id="334" r:id="rId57"/>
    <p:sldId id="335" r:id="rId58"/>
    <p:sldId id="312" r:id="rId59"/>
    <p:sldId id="270" r:id="rId60"/>
    <p:sldId id="273" r:id="rId61"/>
    <p:sldId id="274" r:id="rId62"/>
    <p:sldId id="400" r:id="rId63"/>
    <p:sldId id="401" r:id="rId64"/>
    <p:sldId id="337" r:id="rId65"/>
    <p:sldId id="279" r:id="rId66"/>
    <p:sldId id="280" r:id="rId67"/>
    <p:sldId id="281" r:id="rId68"/>
    <p:sldId id="272" r:id="rId69"/>
    <p:sldId id="285" r:id="rId70"/>
    <p:sldId id="282" r:id="rId71"/>
    <p:sldId id="404" r:id="rId72"/>
    <p:sldId id="286" r:id="rId73"/>
    <p:sldId id="283" r:id="rId74"/>
    <p:sldId id="402" r:id="rId75"/>
    <p:sldId id="403" r:id="rId76"/>
    <p:sldId id="291" r:id="rId77"/>
    <p:sldId id="347" r:id="rId78"/>
  </p:sldIdLst>
  <p:sldSz cx="10287000" cy="6858000" type="35mm"/>
  <p:notesSz cx="6934200" cy="939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  <a:srgbClr val="000066"/>
    <a:srgbClr val="004466"/>
    <a:srgbClr val="006699"/>
    <a:srgbClr val="000B10"/>
    <a:srgbClr val="000000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76" y="-45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NULL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933450">
              <a:defRPr sz="1000" i="1"/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933450">
              <a:defRPr sz="1000" i="1"/>
            </a:lvl1pPr>
          </a:lstStyle>
          <a:p>
            <a:r>
              <a:rPr lang="en-US"/>
              <a:t>07/16/96</a:t>
            </a:r>
            <a:endParaRPr lang="en-US" sz="1200" i="0"/>
          </a:p>
        </p:txBody>
      </p:sp>
      <p:sp>
        <p:nvSpPr>
          <p:cNvPr id="2052" name="Rectangle 4"/>
          <p:cNvSpPr>
            <a:spLocks noChangeArrowheads="1"/>
          </p:cNvSpPr>
          <p:nvPr>
            <p:ph type="sldImg" idx="2"/>
          </p:nvPr>
        </p:nvSpPr>
        <p:spPr bwMode="auto">
          <a:xfrm>
            <a:off x="781050" y="685800"/>
            <a:ext cx="5372100" cy="35814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43400"/>
            <a:ext cx="50307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3662" tIns="46038" rIns="936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933450">
              <a:defRPr sz="1000" i="1"/>
            </a:lvl1pPr>
          </a:lstStyle>
          <a:p>
            <a:r>
              <a:rPr lang="en-US"/>
              <a:t>*</a:t>
            </a:r>
            <a:endParaRPr lang="en-US" sz="1200" i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933450">
              <a:defRPr sz="1000" i="1"/>
            </a:lvl1pPr>
          </a:lstStyle>
          <a:p>
            <a:r>
              <a:rPr lang="en-US"/>
              <a:t>##</a:t>
            </a:r>
            <a:endParaRPr lang="en-US" sz="1200" i="0"/>
          </a:p>
        </p:txBody>
      </p:sp>
    </p:spTree>
    <p:extLst>
      <p:ext uri="{BB962C8B-B14F-4D97-AF65-F5344CB8AC3E}">
        <p14:creationId xmlns:p14="http://schemas.microsoft.com/office/powerpoint/2010/main" val="313687690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61963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2392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87475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49438" algn="l" defTabSz="93345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" name="Group 10"/>
          <p:cNvGrpSpPr>
            <a:grpSpLocks/>
          </p:cNvGrpSpPr>
          <p:nvPr/>
        </p:nvGrpSpPr>
        <p:grpSpPr bwMode="auto">
          <a:xfrm>
            <a:off x="-1800225" y="-304800"/>
            <a:ext cx="9775825" cy="9196388"/>
            <a:chOff x="-186" y="351"/>
            <a:chExt cx="4316" cy="4178"/>
          </a:xfrm>
        </p:grpSpPr>
        <p:sp>
          <p:nvSpPr>
            <p:cNvPr id="3074" name="AutoShape 2"/>
            <p:cNvSpPr>
              <a:spLocks noChangeArrowheads="1"/>
            </p:cNvSpPr>
            <p:nvPr/>
          </p:nvSpPr>
          <p:spPr bwMode="auto">
            <a:xfrm rot="12360000">
              <a:off x="-186" y="351"/>
              <a:ext cx="4316" cy="4178"/>
            </a:xfrm>
            <a:prstGeom prst="diamond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5" name="AutoShape 3" descr="Denim"/>
            <p:cNvSpPr>
              <a:spLocks noChangeArrowheads="1"/>
            </p:cNvSpPr>
            <p:nvPr/>
          </p:nvSpPr>
          <p:spPr bwMode="auto">
            <a:xfrm rot="12360000">
              <a:off x="694" y="1203"/>
              <a:ext cx="2556" cy="2474"/>
            </a:xfrm>
            <a:prstGeom prst="diamond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76" name="Rectangle 4"/>
            <p:cNvSpPr>
              <a:spLocks noChangeArrowheads="1"/>
            </p:cNvSpPr>
            <p:nvPr/>
          </p:nvSpPr>
          <p:spPr bwMode="auto">
            <a:xfrm rot="12360000">
              <a:off x="2249" y="2499"/>
              <a:ext cx="649" cy="280"/>
            </a:xfrm>
            <a:prstGeom prst="rect">
              <a:avLst/>
            </a:pr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3077" name="Oval 5"/>
            <p:cNvSpPr>
              <a:spLocks noChangeArrowheads="1"/>
            </p:cNvSpPr>
            <p:nvPr/>
          </p:nvSpPr>
          <p:spPr bwMode="auto">
            <a:xfrm rot="12360000">
              <a:off x="1292" y="2567"/>
              <a:ext cx="570" cy="528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 rot="12360000">
              <a:off x="2373" y="2047"/>
              <a:ext cx="446" cy="8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3079" name="Rectangle 7"/>
            <p:cNvSpPr>
              <a:spLocks noChangeArrowheads="1"/>
            </p:cNvSpPr>
            <p:nvPr/>
          </p:nvSpPr>
          <p:spPr bwMode="auto">
            <a:xfrm rot="12360000">
              <a:off x="1927" y="3071"/>
              <a:ext cx="445" cy="8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3080" name="Arc 8"/>
            <p:cNvSpPr>
              <a:spLocks/>
            </p:cNvSpPr>
            <p:nvPr/>
          </p:nvSpPr>
          <p:spPr bwMode="auto">
            <a:xfrm rot="10485000">
              <a:off x="1263" y="2240"/>
              <a:ext cx="723" cy="856"/>
            </a:xfrm>
            <a:custGeom>
              <a:avLst/>
              <a:gdLst>
                <a:gd name="G0" fmla="+- 21518 0 0"/>
                <a:gd name="G1" fmla="+- 2258 0 0"/>
                <a:gd name="G2" fmla="+- 21600 0 0"/>
                <a:gd name="T0" fmla="*/ 43000 w 43118"/>
                <a:gd name="T1" fmla="*/ 0 h 23858"/>
                <a:gd name="T2" fmla="*/ 0 w 43118"/>
                <a:gd name="T3" fmla="*/ 4141 h 23858"/>
                <a:gd name="T4" fmla="*/ 21518 w 43118"/>
                <a:gd name="T5" fmla="*/ 2258 h 23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18" h="23858" fill="none" extrusionOk="0">
                  <a:moveTo>
                    <a:pt x="42999" y="0"/>
                  </a:moveTo>
                  <a:cubicBezTo>
                    <a:pt x="43078" y="750"/>
                    <a:pt x="43118" y="1503"/>
                    <a:pt x="43118" y="2258"/>
                  </a:cubicBezTo>
                  <a:cubicBezTo>
                    <a:pt x="43118" y="14187"/>
                    <a:pt x="33447" y="23858"/>
                    <a:pt x="21518" y="23858"/>
                  </a:cubicBezTo>
                  <a:cubicBezTo>
                    <a:pt x="10318" y="23857"/>
                    <a:pt x="976" y="15297"/>
                    <a:pt x="0" y="4140"/>
                  </a:cubicBezTo>
                </a:path>
                <a:path w="43118" h="23858" stroke="0" extrusionOk="0">
                  <a:moveTo>
                    <a:pt x="42999" y="0"/>
                  </a:moveTo>
                  <a:cubicBezTo>
                    <a:pt x="43078" y="750"/>
                    <a:pt x="43118" y="1503"/>
                    <a:pt x="43118" y="2258"/>
                  </a:cubicBezTo>
                  <a:cubicBezTo>
                    <a:pt x="43118" y="14187"/>
                    <a:pt x="33447" y="23858"/>
                    <a:pt x="21518" y="23858"/>
                  </a:cubicBezTo>
                  <a:cubicBezTo>
                    <a:pt x="10318" y="23857"/>
                    <a:pt x="976" y="15297"/>
                    <a:pt x="0" y="4140"/>
                  </a:cubicBezTo>
                  <a:lnTo>
                    <a:pt x="21518" y="2258"/>
                  </a:ln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1300" y="1374"/>
              <a:ext cx="1035" cy="2007"/>
            </a:xfrm>
            <a:custGeom>
              <a:avLst/>
              <a:gdLst>
                <a:gd name="T0" fmla="*/ 56 w 1035"/>
                <a:gd name="T1" fmla="*/ 2006 h 2007"/>
                <a:gd name="T2" fmla="*/ 0 w 1035"/>
                <a:gd name="T3" fmla="*/ 1843 h 2007"/>
                <a:gd name="T4" fmla="*/ 871 w 1035"/>
                <a:gd name="T5" fmla="*/ 56 h 2007"/>
                <a:gd name="T6" fmla="*/ 1034 w 1035"/>
                <a:gd name="T7" fmla="*/ 0 h 2007"/>
                <a:gd name="T8" fmla="*/ 56 w 1035"/>
                <a:gd name="T9" fmla="*/ 2006 h 2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5" h="2007">
                  <a:moveTo>
                    <a:pt x="56" y="2006"/>
                  </a:moveTo>
                  <a:lnTo>
                    <a:pt x="0" y="1843"/>
                  </a:lnTo>
                  <a:lnTo>
                    <a:pt x="871" y="56"/>
                  </a:lnTo>
                  <a:lnTo>
                    <a:pt x="1034" y="0"/>
                  </a:lnTo>
                  <a:lnTo>
                    <a:pt x="56" y="2006"/>
                  </a:lnTo>
                </a:path>
              </a:pathLst>
            </a:custGeom>
            <a:solidFill>
              <a:schemeClr val="hlink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3" name="Freeform 11"/>
          <p:cNvSpPr>
            <a:spLocks/>
          </p:cNvSpPr>
          <p:nvPr/>
        </p:nvSpPr>
        <p:spPr bwMode="auto">
          <a:xfrm>
            <a:off x="4371975" y="2873375"/>
            <a:ext cx="579438" cy="366713"/>
          </a:xfrm>
          <a:custGeom>
            <a:avLst/>
            <a:gdLst>
              <a:gd name="T0" fmla="*/ 321 w 324"/>
              <a:gd name="T1" fmla="*/ 226 h 231"/>
              <a:gd name="T2" fmla="*/ 287 w 324"/>
              <a:gd name="T3" fmla="*/ 123 h 231"/>
              <a:gd name="T4" fmla="*/ 53 w 324"/>
              <a:gd name="T5" fmla="*/ 9 h 231"/>
              <a:gd name="T6" fmla="*/ 35 w 324"/>
              <a:gd name="T7" fmla="*/ 0 h 231"/>
              <a:gd name="T8" fmla="*/ 0 w 324"/>
              <a:gd name="T9" fmla="*/ 72 h 231"/>
              <a:gd name="T10" fmla="*/ 323 w 324"/>
              <a:gd name="T11" fmla="*/ 230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4" h="231">
                <a:moveTo>
                  <a:pt x="321" y="226"/>
                </a:moveTo>
                <a:lnTo>
                  <a:pt x="287" y="123"/>
                </a:lnTo>
                <a:lnTo>
                  <a:pt x="53" y="9"/>
                </a:lnTo>
                <a:lnTo>
                  <a:pt x="35" y="0"/>
                </a:lnTo>
                <a:lnTo>
                  <a:pt x="0" y="72"/>
                </a:lnTo>
                <a:lnTo>
                  <a:pt x="323" y="230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371600" y="1143000"/>
            <a:ext cx="8913813" cy="1295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370013" y="1219200"/>
            <a:ext cx="8743950" cy="1143000"/>
          </a:xfrm>
        </p:spPr>
        <p:txBody>
          <a:bodyPr anchorCtr="0"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14950" y="2819400"/>
            <a:ext cx="4800600" cy="3200400"/>
          </a:xfrm>
        </p:spPr>
        <p:txBody>
          <a:bodyPr/>
          <a:lstStyle>
            <a:lvl1pPr marL="0" indent="0">
              <a:buFont typeface="CommonBullets" pitchFamily="34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71450" y="6248400"/>
            <a:ext cx="21431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8D5EBB-CA5A-4EE5-AB74-B13AEE70B881}" type="datetime3">
              <a:rPr lang="en-US"/>
              <a:pPr/>
              <a:t>22 March 2011</a:t>
            </a:fld>
            <a:endParaRPr lang="en-US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9CFFF67-DFF8-44CD-929C-204AD4E918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05A8EF-4B54-4B7E-85ED-7DB1126404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941459"/>
      </p:ext>
    </p:extLst>
  </p:cSld>
  <p:clrMapOvr>
    <a:masterClrMapping/>
  </p:clrMapOvr>
  <p:transition spd="slow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72425" y="228600"/>
            <a:ext cx="22288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5875" y="228600"/>
            <a:ext cx="65341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DC73FD-6455-44D5-B3E6-215CF84836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5916"/>
      </p:ext>
    </p:extLst>
  </p:cSld>
  <p:clrMapOvr>
    <a:masterClrMapping/>
  </p:clrMapOvr>
  <p:transition spd="slow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8CCDE8-91CF-45D0-B8F2-9CA7FA3B5F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4677"/>
      </p:ext>
    </p:extLst>
  </p:cSld>
  <p:clrMapOvr>
    <a:masterClrMapping/>
  </p:clrMapOvr>
  <p:transition spd="slow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8D839A-7C99-436B-A24F-F0704B2C0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72079"/>
      </p:ext>
    </p:extLst>
  </p:cSld>
  <p:clrMapOvr>
    <a:masterClrMapping/>
  </p:clrMapOvr>
  <p:transition spd="slow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7325" y="19050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5500" y="19050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7F8281-3A9D-4502-AE68-112D4E6F36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16364"/>
      </p:ext>
    </p:extLst>
  </p:cSld>
  <p:clrMapOvr>
    <a:masterClrMapping/>
  </p:clrMapOvr>
  <p:transition spd="slow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7EF84C-C3AA-4F59-BADB-B7A6151E30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68993"/>
      </p:ext>
    </p:extLst>
  </p:cSld>
  <p:clrMapOvr>
    <a:masterClrMapping/>
  </p:clrMapOvr>
  <p:transition spd="slow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420681-80DB-42B4-B89B-F2F4E46428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31530"/>
      </p:ext>
    </p:extLst>
  </p:cSld>
  <p:clrMapOvr>
    <a:masterClrMapping/>
  </p:clrMapOvr>
  <p:transition spd="slow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3305E4-CAAA-40FA-B746-060D1346D1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74936"/>
      </p:ext>
    </p:extLst>
  </p:cSld>
  <p:clrMapOvr>
    <a:masterClrMapping/>
  </p:clrMapOvr>
  <p:transition spd="slow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095ECB-C4B3-4F89-B754-2A7428086D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95387"/>
      </p:ext>
    </p:extLst>
  </p:cSld>
  <p:clrMapOvr>
    <a:masterClrMapping/>
  </p:clrMapOvr>
  <p:transition spd="slow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62CCA7-39B8-4DDB-9D8A-257F29B081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19277"/>
      </p:ext>
    </p:extLst>
  </p:cSld>
  <p:clrMapOvr>
    <a:masterClrMapping/>
  </p:clrMapOvr>
  <p:transition spd="slow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857250" y="6400800"/>
            <a:ext cx="9428163" cy="455613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85875" y="228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7325" y="19050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58150" y="6248400"/>
            <a:ext cx="214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9C2CB9F-C581-44B6-AD1D-D73A647316FD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42" name="Group 18"/>
          <p:cNvGrpSpPr>
            <a:grpSpLocks/>
          </p:cNvGrpSpPr>
          <p:nvPr/>
        </p:nvGrpSpPr>
        <p:grpSpPr bwMode="auto">
          <a:xfrm>
            <a:off x="0" y="0"/>
            <a:ext cx="1200150" cy="6856413"/>
            <a:chOff x="0" y="0"/>
            <a:chExt cx="672" cy="4319"/>
          </a:xfrm>
        </p:grpSpPr>
        <p:grpSp>
          <p:nvGrpSpPr>
            <p:cNvPr id="1039" name="Group 15"/>
            <p:cNvGrpSpPr>
              <a:grpSpLocks/>
            </p:cNvGrpSpPr>
            <p:nvPr/>
          </p:nvGrpSpPr>
          <p:grpSpPr bwMode="auto">
            <a:xfrm>
              <a:off x="0" y="0"/>
              <a:ext cx="599" cy="4319"/>
              <a:chOff x="0" y="0"/>
              <a:chExt cx="599" cy="4319"/>
            </a:xfrm>
          </p:grpSpPr>
          <p:sp>
            <p:nvSpPr>
              <p:cNvPr id="1031" name="Rectangle 7" descr="Denim"/>
              <p:cNvSpPr>
                <a:spLocks noChangeArrowheads="1"/>
              </p:cNvSpPr>
              <p:nvPr/>
            </p:nvSpPr>
            <p:spPr bwMode="auto">
              <a:xfrm>
                <a:off x="0" y="0"/>
                <a:ext cx="476" cy="4319"/>
              </a:xfrm>
              <a:prstGeom prst="rect">
                <a:avLst/>
              </a:prstGeom>
              <a:blipFill dpi="0" rotWithShape="0">
                <a:blip r:embed="rId13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" name="Rectangle 8"/>
              <p:cNvSpPr>
                <a:spLocks noChangeArrowheads="1"/>
              </p:cNvSpPr>
              <p:nvPr/>
            </p:nvSpPr>
            <p:spPr bwMode="auto">
              <a:xfrm>
                <a:off x="119" y="240"/>
                <a:ext cx="357" cy="2064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Rectangle 9"/>
              <p:cNvSpPr>
                <a:spLocks noChangeArrowheads="1"/>
              </p:cNvSpPr>
              <p:nvPr/>
            </p:nvSpPr>
            <p:spPr bwMode="auto">
              <a:xfrm>
                <a:off x="0" y="960"/>
                <a:ext cx="476" cy="528"/>
              </a:xfrm>
              <a:prstGeom prst="rect">
                <a:avLst/>
              </a:pr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1034" name="Rectangle 10"/>
              <p:cNvSpPr>
                <a:spLocks noChangeArrowheads="1"/>
              </p:cNvSpPr>
              <p:nvPr/>
            </p:nvSpPr>
            <p:spPr bwMode="auto">
              <a:xfrm>
                <a:off x="297" y="432"/>
                <a:ext cx="89" cy="3792"/>
              </a:xfrm>
              <a:prstGeom prst="rect">
                <a:avLst/>
              </a:prstGeom>
              <a:solidFill>
                <a:schemeClr val="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" name="Rectangle 11"/>
              <p:cNvSpPr>
                <a:spLocks noChangeArrowheads="1"/>
              </p:cNvSpPr>
              <p:nvPr/>
            </p:nvSpPr>
            <p:spPr bwMode="auto">
              <a:xfrm>
                <a:off x="0" y="3024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1036" name="Rectangle 12"/>
              <p:cNvSpPr>
                <a:spLocks noChangeArrowheads="1"/>
              </p:cNvSpPr>
              <p:nvPr/>
            </p:nvSpPr>
            <p:spPr bwMode="auto">
              <a:xfrm>
                <a:off x="0" y="3216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1037" name="Rectangle 13"/>
              <p:cNvSpPr>
                <a:spLocks noChangeArrowheads="1"/>
              </p:cNvSpPr>
              <p:nvPr/>
            </p:nvSpPr>
            <p:spPr bwMode="auto">
              <a:xfrm>
                <a:off x="0" y="3408"/>
                <a:ext cx="327" cy="96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/>
              <a:lstStyle/>
              <a:p>
                <a:pPr>
                  <a:spcBef>
                    <a:spcPct val="50000"/>
                  </a:spcBef>
                </a:pPr>
                <a:endParaRPr lang="en-GB"/>
              </a:p>
            </p:txBody>
          </p:sp>
          <p:sp>
            <p:nvSpPr>
              <p:cNvPr id="1038" name="Arc 14"/>
              <p:cNvSpPr>
                <a:spLocks/>
              </p:cNvSpPr>
              <p:nvPr/>
            </p:nvSpPr>
            <p:spPr bwMode="auto">
              <a:xfrm>
                <a:off x="474" y="2260"/>
                <a:ext cx="125" cy="1154"/>
              </a:xfrm>
              <a:custGeom>
                <a:avLst/>
                <a:gdLst>
                  <a:gd name="G0" fmla="+- 754 0 0"/>
                  <a:gd name="G1" fmla="+- 21600 0 0"/>
                  <a:gd name="G2" fmla="+- 21600 0 0"/>
                  <a:gd name="T0" fmla="*/ 0 w 22354"/>
                  <a:gd name="T1" fmla="*/ 13 h 43200"/>
                  <a:gd name="T2" fmla="*/ 754 w 22354"/>
                  <a:gd name="T3" fmla="*/ 43200 h 43200"/>
                  <a:gd name="T4" fmla="*/ 754 w 2235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354" h="43200" fill="none" extrusionOk="0">
                    <a:moveTo>
                      <a:pt x="0" y="13"/>
                    </a:moveTo>
                    <a:cubicBezTo>
                      <a:pt x="251" y="4"/>
                      <a:pt x="502" y="0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199"/>
                    </a:cubicBezTo>
                  </a:path>
                  <a:path w="22354" h="43200" stroke="0" extrusionOk="0">
                    <a:moveTo>
                      <a:pt x="0" y="13"/>
                    </a:moveTo>
                    <a:cubicBezTo>
                      <a:pt x="251" y="4"/>
                      <a:pt x="502" y="0"/>
                      <a:pt x="754" y="0"/>
                    </a:cubicBezTo>
                    <a:cubicBezTo>
                      <a:pt x="12683" y="0"/>
                      <a:pt x="22354" y="9670"/>
                      <a:pt x="22354" y="21600"/>
                    </a:cubicBezTo>
                    <a:cubicBezTo>
                      <a:pt x="22354" y="33529"/>
                      <a:pt x="12683" y="43199"/>
                      <a:pt x="754" y="43199"/>
                    </a:cubicBezTo>
                    <a:lnTo>
                      <a:pt x="754" y="21600"/>
                    </a:lnTo>
                    <a:close/>
                  </a:path>
                </a:pathLst>
              </a:custGeom>
              <a:solidFill>
                <a:schemeClr val="folHlink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40" name="Oval 16"/>
            <p:cNvSpPr>
              <a:spLocks noChangeArrowheads="1"/>
            </p:cNvSpPr>
            <p:nvPr/>
          </p:nvSpPr>
          <p:spPr bwMode="auto">
            <a:xfrm>
              <a:off x="0" y="672"/>
              <a:ext cx="672" cy="624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lang="en-GB"/>
            </a:p>
          </p:txBody>
        </p:sp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80" y="0"/>
              <a:ext cx="192" cy="43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857250" y="1474788"/>
            <a:ext cx="9428163" cy="1254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1066800" y="63246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GB" sz="1200">
                <a:latin typeface="Arial" charset="0"/>
              </a:rPr>
              <a:t>School of Biological Sciences The University of Manchester</a:t>
            </a:r>
            <a:endParaRPr kumimoji="0" lang="en-GB"/>
          </a:p>
        </p:txBody>
      </p:sp>
      <p:sp>
        <p:nvSpPr>
          <p:cNvPr id="1090" name="Oval 66"/>
          <p:cNvSpPr>
            <a:spLocks noChangeArrowheads="1"/>
          </p:cNvSpPr>
          <p:nvPr/>
        </p:nvSpPr>
        <p:spPr bwMode="auto">
          <a:xfrm>
            <a:off x="0" y="5638800"/>
            <a:ext cx="838200" cy="121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89" name="Picture 65" descr="P:\LOGOS\quogo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67400"/>
            <a:ext cx="706438" cy="90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1" name="Oval 67"/>
          <p:cNvSpPr>
            <a:spLocks noChangeArrowheads="1"/>
          </p:cNvSpPr>
          <p:nvPr/>
        </p:nvSpPr>
        <p:spPr bwMode="auto">
          <a:xfrm>
            <a:off x="0" y="914400"/>
            <a:ext cx="838200" cy="121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047" name="Group 23"/>
          <p:cNvGrpSpPr>
            <a:grpSpLocks/>
          </p:cNvGrpSpPr>
          <p:nvPr/>
        </p:nvGrpSpPr>
        <p:grpSpPr bwMode="auto">
          <a:xfrm>
            <a:off x="-76200" y="5791200"/>
            <a:ext cx="908050" cy="838200"/>
            <a:chOff x="5472" y="48"/>
            <a:chExt cx="528" cy="528"/>
          </a:xfrm>
        </p:grpSpPr>
        <p:sp>
          <p:nvSpPr>
            <p:cNvPr id="1048" name="Freeform 24"/>
            <p:cNvSpPr>
              <a:spLocks/>
            </p:cNvSpPr>
            <p:nvPr/>
          </p:nvSpPr>
          <p:spPr bwMode="auto">
            <a:xfrm>
              <a:off x="5522" y="514"/>
              <a:ext cx="69" cy="62"/>
            </a:xfrm>
            <a:custGeom>
              <a:avLst/>
              <a:gdLst>
                <a:gd name="T0" fmla="*/ 137 w 621"/>
                <a:gd name="T1" fmla="*/ 618 h 620"/>
                <a:gd name="T2" fmla="*/ 193 w 621"/>
                <a:gd name="T3" fmla="*/ 603 h 620"/>
                <a:gd name="T4" fmla="*/ 244 w 621"/>
                <a:gd name="T5" fmla="*/ 575 h 620"/>
                <a:gd name="T6" fmla="*/ 291 w 621"/>
                <a:gd name="T7" fmla="*/ 543 h 620"/>
                <a:gd name="T8" fmla="*/ 351 w 621"/>
                <a:gd name="T9" fmla="*/ 465 h 620"/>
                <a:gd name="T10" fmla="*/ 411 w 621"/>
                <a:gd name="T11" fmla="*/ 373 h 620"/>
                <a:gd name="T12" fmla="*/ 473 w 621"/>
                <a:gd name="T13" fmla="*/ 284 h 620"/>
                <a:gd name="T14" fmla="*/ 549 w 621"/>
                <a:gd name="T15" fmla="*/ 200 h 620"/>
                <a:gd name="T16" fmla="*/ 601 w 621"/>
                <a:gd name="T17" fmla="*/ 125 h 620"/>
                <a:gd name="T18" fmla="*/ 621 w 621"/>
                <a:gd name="T19" fmla="*/ 41 h 620"/>
                <a:gd name="T20" fmla="*/ 605 w 621"/>
                <a:gd name="T21" fmla="*/ 4 h 620"/>
                <a:gd name="T22" fmla="*/ 563 w 621"/>
                <a:gd name="T23" fmla="*/ 4 h 620"/>
                <a:gd name="T24" fmla="*/ 525 w 621"/>
                <a:gd name="T25" fmla="*/ 34 h 620"/>
                <a:gd name="T26" fmla="*/ 485 w 621"/>
                <a:gd name="T27" fmla="*/ 90 h 620"/>
                <a:gd name="T28" fmla="*/ 451 w 621"/>
                <a:gd name="T29" fmla="*/ 157 h 620"/>
                <a:gd name="T30" fmla="*/ 421 w 621"/>
                <a:gd name="T31" fmla="*/ 226 h 620"/>
                <a:gd name="T32" fmla="*/ 393 w 621"/>
                <a:gd name="T33" fmla="*/ 296 h 620"/>
                <a:gd name="T34" fmla="*/ 358 w 621"/>
                <a:gd name="T35" fmla="*/ 343 h 620"/>
                <a:gd name="T36" fmla="*/ 308 w 621"/>
                <a:gd name="T37" fmla="*/ 364 h 620"/>
                <a:gd name="T38" fmla="*/ 330 w 621"/>
                <a:gd name="T39" fmla="*/ 315 h 620"/>
                <a:gd name="T40" fmla="*/ 351 w 621"/>
                <a:gd name="T41" fmla="*/ 231 h 620"/>
                <a:gd name="T42" fmla="*/ 334 w 621"/>
                <a:gd name="T43" fmla="*/ 174 h 620"/>
                <a:gd name="T44" fmla="*/ 304 w 621"/>
                <a:gd name="T45" fmla="*/ 147 h 620"/>
                <a:gd name="T46" fmla="*/ 257 w 621"/>
                <a:gd name="T47" fmla="*/ 137 h 620"/>
                <a:gd name="T48" fmla="*/ 212 w 621"/>
                <a:gd name="T49" fmla="*/ 143 h 620"/>
                <a:gd name="T50" fmla="*/ 171 w 621"/>
                <a:gd name="T51" fmla="*/ 161 h 620"/>
                <a:gd name="T52" fmla="*/ 136 w 621"/>
                <a:gd name="T53" fmla="*/ 185 h 620"/>
                <a:gd name="T54" fmla="*/ 105 w 621"/>
                <a:gd name="T55" fmla="*/ 226 h 620"/>
                <a:gd name="T56" fmla="*/ 81 w 621"/>
                <a:gd name="T57" fmla="*/ 273 h 620"/>
                <a:gd name="T58" fmla="*/ 81 w 621"/>
                <a:gd name="T59" fmla="*/ 339 h 620"/>
                <a:gd name="T60" fmla="*/ 112 w 621"/>
                <a:gd name="T61" fmla="*/ 400 h 620"/>
                <a:gd name="T62" fmla="*/ 174 w 621"/>
                <a:gd name="T63" fmla="*/ 417 h 620"/>
                <a:gd name="T64" fmla="*/ 235 w 621"/>
                <a:gd name="T65" fmla="*/ 410 h 620"/>
                <a:gd name="T66" fmla="*/ 294 w 621"/>
                <a:gd name="T67" fmla="*/ 392 h 620"/>
                <a:gd name="T68" fmla="*/ 348 w 621"/>
                <a:gd name="T69" fmla="*/ 369 h 620"/>
                <a:gd name="T70" fmla="*/ 344 w 621"/>
                <a:gd name="T71" fmla="*/ 408 h 620"/>
                <a:gd name="T72" fmla="*/ 312 w 621"/>
                <a:gd name="T73" fmla="*/ 463 h 620"/>
                <a:gd name="T74" fmla="*/ 270 w 621"/>
                <a:gd name="T75" fmla="*/ 512 h 620"/>
                <a:gd name="T76" fmla="*/ 223 w 621"/>
                <a:gd name="T77" fmla="*/ 556 h 620"/>
                <a:gd name="T78" fmla="*/ 182 w 621"/>
                <a:gd name="T79" fmla="*/ 580 h 620"/>
                <a:gd name="T80" fmla="*/ 141 w 621"/>
                <a:gd name="T81" fmla="*/ 595 h 620"/>
                <a:gd name="T82" fmla="*/ 98 w 621"/>
                <a:gd name="T83" fmla="*/ 601 h 620"/>
                <a:gd name="T84" fmla="*/ 55 w 621"/>
                <a:gd name="T85" fmla="*/ 596 h 620"/>
                <a:gd name="T86" fmla="*/ 31 w 621"/>
                <a:gd name="T87" fmla="*/ 577 h 620"/>
                <a:gd name="T88" fmla="*/ 14 w 621"/>
                <a:gd name="T89" fmla="*/ 562 h 620"/>
                <a:gd name="T90" fmla="*/ 3 w 621"/>
                <a:gd name="T91" fmla="*/ 561 h 620"/>
                <a:gd name="T92" fmla="*/ 0 w 621"/>
                <a:gd name="T93" fmla="*/ 570 h 620"/>
                <a:gd name="T94" fmla="*/ 26 w 621"/>
                <a:gd name="T95" fmla="*/ 600 h 620"/>
                <a:gd name="T96" fmla="*/ 78 w 621"/>
                <a:gd name="T97" fmla="*/ 618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1" h="620">
                  <a:moveTo>
                    <a:pt x="92" y="619"/>
                  </a:moveTo>
                  <a:lnTo>
                    <a:pt x="107" y="620"/>
                  </a:lnTo>
                  <a:lnTo>
                    <a:pt x="122" y="620"/>
                  </a:lnTo>
                  <a:lnTo>
                    <a:pt x="137" y="618"/>
                  </a:lnTo>
                  <a:lnTo>
                    <a:pt x="151" y="616"/>
                  </a:lnTo>
                  <a:lnTo>
                    <a:pt x="165" y="612"/>
                  </a:lnTo>
                  <a:lnTo>
                    <a:pt x="180" y="608"/>
                  </a:lnTo>
                  <a:lnTo>
                    <a:pt x="193" y="603"/>
                  </a:lnTo>
                  <a:lnTo>
                    <a:pt x="207" y="597"/>
                  </a:lnTo>
                  <a:lnTo>
                    <a:pt x="219" y="590"/>
                  </a:lnTo>
                  <a:lnTo>
                    <a:pt x="232" y="583"/>
                  </a:lnTo>
                  <a:lnTo>
                    <a:pt x="244" y="575"/>
                  </a:lnTo>
                  <a:lnTo>
                    <a:pt x="256" y="568"/>
                  </a:lnTo>
                  <a:lnTo>
                    <a:pt x="268" y="560"/>
                  </a:lnTo>
                  <a:lnTo>
                    <a:pt x="279" y="552"/>
                  </a:lnTo>
                  <a:lnTo>
                    <a:pt x="291" y="543"/>
                  </a:lnTo>
                  <a:lnTo>
                    <a:pt x="301" y="534"/>
                  </a:lnTo>
                  <a:lnTo>
                    <a:pt x="319" y="511"/>
                  </a:lnTo>
                  <a:lnTo>
                    <a:pt x="335" y="489"/>
                  </a:lnTo>
                  <a:lnTo>
                    <a:pt x="351" y="465"/>
                  </a:lnTo>
                  <a:lnTo>
                    <a:pt x="366" y="442"/>
                  </a:lnTo>
                  <a:lnTo>
                    <a:pt x="381" y="419"/>
                  </a:lnTo>
                  <a:lnTo>
                    <a:pt x="396" y="396"/>
                  </a:lnTo>
                  <a:lnTo>
                    <a:pt x="411" y="373"/>
                  </a:lnTo>
                  <a:lnTo>
                    <a:pt x="426" y="350"/>
                  </a:lnTo>
                  <a:lnTo>
                    <a:pt x="441" y="328"/>
                  </a:lnTo>
                  <a:lnTo>
                    <a:pt x="457" y="306"/>
                  </a:lnTo>
                  <a:lnTo>
                    <a:pt x="473" y="284"/>
                  </a:lnTo>
                  <a:lnTo>
                    <a:pt x="490" y="262"/>
                  </a:lnTo>
                  <a:lnTo>
                    <a:pt x="508" y="241"/>
                  </a:lnTo>
                  <a:lnTo>
                    <a:pt x="529" y="221"/>
                  </a:lnTo>
                  <a:lnTo>
                    <a:pt x="549" y="200"/>
                  </a:lnTo>
                  <a:lnTo>
                    <a:pt x="572" y="181"/>
                  </a:lnTo>
                  <a:lnTo>
                    <a:pt x="582" y="163"/>
                  </a:lnTo>
                  <a:lnTo>
                    <a:pt x="592" y="144"/>
                  </a:lnTo>
                  <a:lnTo>
                    <a:pt x="601" y="125"/>
                  </a:lnTo>
                  <a:lnTo>
                    <a:pt x="609" y="105"/>
                  </a:lnTo>
                  <a:lnTo>
                    <a:pt x="615" y="84"/>
                  </a:lnTo>
                  <a:lnTo>
                    <a:pt x="619" y="64"/>
                  </a:lnTo>
                  <a:lnTo>
                    <a:pt x="621" y="41"/>
                  </a:lnTo>
                  <a:lnTo>
                    <a:pt x="620" y="19"/>
                  </a:lnTo>
                  <a:lnTo>
                    <a:pt x="614" y="12"/>
                  </a:lnTo>
                  <a:lnTo>
                    <a:pt x="610" y="7"/>
                  </a:lnTo>
                  <a:lnTo>
                    <a:pt x="605" y="4"/>
                  </a:lnTo>
                  <a:lnTo>
                    <a:pt x="599" y="1"/>
                  </a:lnTo>
                  <a:lnTo>
                    <a:pt x="586" y="0"/>
                  </a:lnTo>
                  <a:lnTo>
                    <a:pt x="575" y="1"/>
                  </a:lnTo>
                  <a:lnTo>
                    <a:pt x="563" y="4"/>
                  </a:lnTo>
                  <a:lnTo>
                    <a:pt x="553" y="9"/>
                  </a:lnTo>
                  <a:lnTo>
                    <a:pt x="543" y="16"/>
                  </a:lnTo>
                  <a:lnTo>
                    <a:pt x="534" y="24"/>
                  </a:lnTo>
                  <a:lnTo>
                    <a:pt x="525" y="34"/>
                  </a:lnTo>
                  <a:lnTo>
                    <a:pt x="516" y="44"/>
                  </a:lnTo>
                  <a:lnTo>
                    <a:pt x="505" y="60"/>
                  </a:lnTo>
                  <a:lnTo>
                    <a:pt x="495" y="75"/>
                  </a:lnTo>
                  <a:lnTo>
                    <a:pt x="485" y="90"/>
                  </a:lnTo>
                  <a:lnTo>
                    <a:pt x="476" y="107"/>
                  </a:lnTo>
                  <a:lnTo>
                    <a:pt x="468" y="123"/>
                  </a:lnTo>
                  <a:lnTo>
                    <a:pt x="459" y="139"/>
                  </a:lnTo>
                  <a:lnTo>
                    <a:pt x="451" y="157"/>
                  </a:lnTo>
                  <a:lnTo>
                    <a:pt x="444" y="173"/>
                  </a:lnTo>
                  <a:lnTo>
                    <a:pt x="436" y="190"/>
                  </a:lnTo>
                  <a:lnTo>
                    <a:pt x="429" y="207"/>
                  </a:lnTo>
                  <a:lnTo>
                    <a:pt x="421" y="226"/>
                  </a:lnTo>
                  <a:lnTo>
                    <a:pt x="414" y="243"/>
                  </a:lnTo>
                  <a:lnTo>
                    <a:pt x="407" y="260"/>
                  </a:lnTo>
                  <a:lnTo>
                    <a:pt x="401" y="279"/>
                  </a:lnTo>
                  <a:lnTo>
                    <a:pt x="393" y="296"/>
                  </a:lnTo>
                  <a:lnTo>
                    <a:pt x="386" y="314"/>
                  </a:lnTo>
                  <a:lnTo>
                    <a:pt x="378" y="326"/>
                  </a:lnTo>
                  <a:lnTo>
                    <a:pt x="368" y="335"/>
                  </a:lnTo>
                  <a:lnTo>
                    <a:pt x="358" y="343"/>
                  </a:lnTo>
                  <a:lnTo>
                    <a:pt x="346" y="350"/>
                  </a:lnTo>
                  <a:lnTo>
                    <a:pt x="334" y="356"/>
                  </a:lnTo>
                  <a:lnTo>
                    <a:pt x="321" y="361"/>
                  </a:lnTo>
                  <a:lnTo>
                    <a:pt x="308" y="364"/>
                  </a:lnTo>
                  <a:lnTo>
                    <a:pt x="294" y="367"/>
                  </a:lnTo>
                  <a:lnTo>
                    <a:pt x="307" y="351"/>
                  </a:lnTo>
                  <a:lnTo>
                    <a:pt x="319" y="334"/>
                  </a:lnTo>
                  <a:lnTo>
                    <a:pt x="330" y="315"/>
                  </a:lnTo>
                  <a:lnTo>
                    <a:pt x="340" y="295"/>
                  </a:lnTo>
                  <a:lnTo>
                    <a:pt x="346" y="275"/>
                  </a:lnTo>
                  <a:lnTo>
                    <a:pt x="350" y="253"/>
                  </a:lnTo>
                  <a:lnTo>
                    <a:pt x="351" y="231"/>
                  </a:lnTo>
                  <a:lnTo>
                    <a:pt x="347" y="208"/>
                  </a:lnTo>
                  <a:lnTo>
                    <a:pt x="343" y="195"/>
                  </a:lnTo>
                  <a:lnTo>
                    <a:pt x="339" y="184"/>
                  </a:lnTo>
                  <a:lnTo>
                    <a:pt x="334" y="174"/>
                  </a:lnTo>
                  <a:lnTo>
                    <a:pt x="328" y="166"/>
                  </a:lnTo>
                  <a:lnTo>
                    <a:pt x="321" y="159"/>
                  </a:lnTo>
                  <a:lnTo>
                    <a:pt x="313" y="152"/>
                  </a:lnTo>
                  <a:lnTo>
                    <a:pt x="304" y="147"/>
                  </a:lnTo>
                  <a:lnTo>
                    <a:pt x="294" y="142"/>
                  </a:lnTo>
                  <a:lnTo>
                    <a:pt x="281" y="139"/>
                  </a:lnTo>
                  <a:lnTo>
                    <a:pt x="269" y="138"/>
                  </a:lnTo>
                  <a:lnTo>
                    <a:pt x="257" y="137"/>
                  </a:lnTo>
                  <a:lnTo>
                    <a:pt x="246" y="138"/>
                  </a:lnTo>
                  <a:lnTo>
                    <a:pt x="234" y="139"/>
                  </a:lnTo>
                  <a:lnTo>
                    <a:pt x="223" y="141"/>
                  </a:lnTo>
                  <a:lnTo>
                    <a:pt x="212" y="143"/>
                  </a:lnTo>
                  <a:lnTo>
                    <a:pt x="202" y="147"/>
                  </a:lnTo>
                  <a:lnTo>
                    <a:pt x="191" y="151"/>
                  </a:lnTo>
                  <a:lnTo>
                    <a:pt x="181" y="155"/>
                  </a:lnTo>
                  <a:lnTo>
                    <a:pt x="171" y="161"/>
                  </a:lnTo>
                  <a:lnTo>
                    <a:pt x="161" y="167"/>
                  </a:lnTo>
                  <a:lnTo>
                    <a:pt x="152" y="172"/>
                  </a:lnTo>
                  <a:lnTo>
                    <a:pt x="144" y="178"/>
                  </a:lnTo>
                  <a:lnTo>
                    <a:pt x="136" y="185"/>
                  </a:lnTo>
                  <a:lnTo>
                    <a:pt x="128" y="191"/>
                  </a:lnTo>
                  <a:lnTo>
                    <a:pt x="120" y="202"/>
                  </a:lnTo>
                  <a:lnTo>
                    <a:pt x="112" y="214"/>
                  </a:lnTo>
                  <a:lnTo>
                    <a:pt x="105" y="226"/>
                  </a:lnTo>
                  <a:lnTo>
                    <a:pt x="99" y="237"/>
                  </a:lnTo>
                  <a:lnTo>
                    <a:pt x="93" y="249"/>
                  </a:lnTo>
                  <a:lnTo>
                    <a:pt x="87" y="261"/>
                  </a:lnTo>
                  <a:lnTo>
                    <a:pt x="81" y="273"/>
                  </a:lnTo>
                  <a:lnTo>
                    <a:pt x="76" y="285"/>
                  </a:lnTo>
                  <a:lnTo>
                    <a:pt x="77" y="302"/>
                  </a:lnTo>
                  <a:lnTo>
                    <a:pt x="79" y="321"/>
                  </a:lnTo>
                  <a:lnTo>
                    <a:pt x="81" y="339"/>
                  </a:lnTo>
                  <a:lnTo>
                    <a:pt x="86" y="355"/>
                  </a:lnTo>
                  <a:lnTo>
                    <a:pt x="92" y="371"/>
                  </a:lnTo>
                  <a:lnTo>
                    <a:pt x="100" y="387"/>
                  </a:lnTo>
                  <a:lnTo>
                    <a:pt x="112" y="400"/>
                  </a:lnTo>
                  <a:lnTo>
                    <a:pt x="128" y="411"/>
                  </a:lnTo>
                  <a:lnTo>
                    <a:pt x="143" y="414"/>
                  </a:lnTo>
                  <a:lnTo>
                    <a:pt x="158" y="416"/>
                  </a:lnTo>
                  <a:lnTo>
                    <a:pt x="174" y="417"/>
                  </a:lnTo>
                  <a:lnTo>
                    <a:pt x="190" y="416"/>
                  </a:lnTo>
                  <a:lnTo>
                    <a:pt x="205" y="415"/>
                  </a:lnTo>
                  <a:lnTo>
                    <a:pt x="220" y="413"/>
                  </a:lnTo>
                  <a:lnTo>
                    <a:pt x="235" y="410"/>
                  </a:lnTo>
                  <a:lnTo>
                    <a:pt x="250" y="406"/>
                  </a:lnTo>
                  <a:lnTo>
                    <a:pt x="264" y="402"/>
                  </a:lnTo>
                  <a:lnTo>
                    <a:pt x="279" y="397"/>
                  </a:lnTo>
                  <a:lnTo>
                    <a:pt x="294" y="392"/>
                  </a:lnTo>
                  <a:lnTo>
                    <a:pt x="308" y="387"/>
                  </a:lnTo>
                  <a:lnTo>
                    <a:pt x="322" y="381"/>
                  </a:lnTo>
                  <a:lnTo>
                    <a:pt x="335" y="376"/>
                  </a:lnTo>
                  <a:lnTo>
                    <a:pt x="348" y="369"/>
                  </a:lnTo>
                  <a:lnTo>
                    <a:pt x="361" y="364"/>
                  </a:lnTo>
                  <a:lnTo>
                    <a:pt x="356" y="380"/>
                  </a:lnTo>
                  <a:lnTo>
                    <a:pt x="350" y="394"/>
                  </a:lnTo>
                  <a:lnTo>
                    <a:pt x="344" y="408"/>
                  </a:lnTo>
                  <a:lnTo>
                    <a:pt x="337" y="422"/>
                  </a:lnTo>
                  <a:lnTo>
                    <a:pt x="329" y="436"/>
                  </a:lnTo>
                  <a:lnTo>
                    <a:pt x="321" y="450"/>
                  </a:lnTo>
                  <a:lnTo>
                    <a:pt x="312" y="463"/>
                  </a:lnTo>
                  <a:lnTo>
                    <a:pt x="303" y="475"/>
                  </a:lnTo>
                  <a:lnTo>
                    <a:pt x="292" y="488"/>
                  </a:lnTo>
                  <a:lnTo>
                    <a:pt x="281" y="500"/>
                  </a:lnTo>
                  <a:lnTo>
                    <a:pt x="270" y="512"/>
                  </a:lnTo>
                  <a:lnTo>
                    <a:pt x="259" y="523"/>
                  </a:lnTo>
                  <a:lnTo>
                    <a:pt x="247" y="534"/>
                  </a:lnTo>
                  <a:lnTo>
                    <a:pt x="235" y="546"/>
                  </a:lnTo>
                  <a:lnTo>
                    <a:pt x="223" y="556"/>
                  </a:lnTo>
                  <a:lnTo>
                    <a:pt x="210" y="566"/>
                  </a:lnTo>
                  <a:lnTo>
                    <a:pt x="201" y="571"/>
                  </a:lnTo>
                  <a:lnTo>
                    <a:pt x="192" y="576"/>
                  </a:lnTo>
                  <a:lnTo>
                    <a:pt x="182" y="580"/>
                  </a:lnTo>
                  <a:lnTo>
                    <a:pt x="172" y="584"/>
                  </a:lnTo>
                  <a:lnTo>
                    <a:pt x="161" y="588"/>
                  </a:lnTo>
                  <a:lnTo>
                    <a:pt x="151" y="593"/>
                  </a:lnTo>
                  <a:lnTo>
                    <a:pt x="141" y="595"/>
                  </a:lnTo>
                  <a:lnTo>
                    <a:pt x="130" y="598"/>
                  </a:lnTo>
                  <a:lnTo>
                    <a:pt x="120" y="600"/>
                  </a:lnTo>
                  <a:lnTo>
                    <a:pt x="109" y="601"/>
                  </a:lnTo>
                  <a:lnTo>
                    <a:pt x="98" y="601"/>
                  </a:lnTo>
                  <a:lnTo>
                    <a:pt x="88" y="601"/>
                  </a:lnTo>
                  <a:lnTo>
                    <a:pt x="77" y="600"/>
                  </a:lnTo>
                  <a:lnTo>
                    <a:pt x="67" y="598"/>
                  </a:lnTo>
                  <a:lnTo>
                    <a:pt x="55" y="596"/>
                  </a:lnTo>
                  <a:lnTo>
                    <a:pt x="45" y="591"/>
                  </a:lnTo>
                  <a:lnTo>
                    <a:pt x="40" y="586"/>
                  </a:lnTo>
                  <a:lnTo>
                    <a:pt x="35" y="582"/>
                  </a:lnTo>
                  <a:lnTo>
                    <a:pt x="31" y="577"/>
                  </a:lnTo>
                  <a:lnTo>
                    <a:pt x="27" y="573"/>
                  </a:lnTo>
                  <a:lnTo>
                    <a:pt x="22" y="569"/>
                  </a:lnTo>
                  <a:lnTo>
                    <a:pt x="18" y="565"/>
                  </a:lnTo>
                  <a:lnTo>
                    <a:pt x="14" y="562"/>
                  </a:lnTo>
                  <a:lnTo>
                    <a:pt x="9" y="560"/>
                  </a:lnTo>
                  <a:lnTo>
                    <a:pt x="7" y="560"/>
                  </a:lnTo>
                  <a:lnTo>
                    <a:pt x="5" y="561"/>
                  </a:lnTo>
                  <a:lnTo>
                    <a:pt x="3" y="561"/>
                  </a:lnTo>
                  <a:lnTo>
                    <a:pt x="0" y="562"/>
                  </a:lnTo>
                  <a:lnTo>
                    <a:pt x="0" y="565"/>
                  </a:lnTo>
                  <a:lnTo>
                    <a:pt x="0" y="567"/>
                  </a:lnTo>
                  <a:lnTo>
                    <a:pt x="0" y="570"/>
                  </a:lnTo>
                  <a:lnTo>
                    <a:pt x="0" y="571"/>
                  </a:lnTo>
                  <a:lnTo>
                    <a:pt x="7" y="582"/>
                  </a:lnTo>
                  <a:lnTo>
                    <a:pt x="16" y="591"/>
                  </a:lnTo>
                  <a:lnTo>
                    <a:pt x="26" y="600"/>
                  </a:lnTo>
                  <a:lnTo>
                    <a:pt x="37" y="607"/>
                  </a:lnTo>
                  <a:lnTo>
                    <a:pt x="50" y="612"/>
                  </a:lnTo>
                  <a:lnTo>
                    <a:pt x="64" y="616"/>
                  </a:lnTo>
                  <a:lnTo>
                    <a:pt x="78" y="618"/>
                  </a:lnTo>
                  <a:lnTo>
                    <a:pt x="92" y="6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9" name="Freeform 25"/>
            <p:cNvSpPr>
              <a:spLocks/>
            </p:cNvSpPr>
            <p:nvPr/>
          </p:nvSpPr>
          <p:spPr bwMode="auto">
            <a:xfrm>
              <a:off x="5967" y="523"/>
              <a:ext cx="33" cy="37"/>
            </a:xfrm>
            <a:custGeom>
              <a:avLst/>
              <a:gdLst>
                <a:gd name="T0" fmla="*/ 113 w 293"/>
                <a:gd name="T1" fmla="*/ 361 h 366"/>
                <a:gd name="T2" fmla="*/ 81 w 293"/>
                <a:gd name="T3" fmla="*/ 330 h 366"/>
                <a:gd name="T4" fmla="*/ 78 w 293"/>
                <a:gd name="T5" fmla="*/ 296 h 366"/>
                <a:gd name="T6" fmla="*/ 79 w 293"/>
                <a:gd name="T7" fmla="*/ 261 h 366"/>
                <a:gd name="T8" fmla="*/ 79 w 293"/>
                <a:gd name="T9" fmla="*/ 225 h 366"/>
                <a:gd name="T10" fmla="*/ 80 w 293"/>
                <a:gd name="T11" fmla="*/ 204 h 366"/>
                <a:gd name="T12" fmla="*/ 88 w 293"/>
                <a:gd name="T13" fmla="*/ 200 h 366"/>
                <a:gd name="T14" fmla="*/ 98 w 293"/>
                <a:gd name="T15" fmla="*/ 200 h 366"/>
                <a:gd name="T16" fmla="*/ 106 w 293"/>
                <a:gd name="T17" fmla="*/ 202 h 366"/>
                <a:gd name="T18" fmla="*/ 128 w 293"/>
                <a:gd name="T19" fmla="*/ 221 h 366"/>
                <a:gd name="T20" fmla="*/ 157 w 293"/>
                <a:gd name="T21" fmla="*/ 262 h 366"/>
                <a:gd name="T22" fmla="*/ 183 w 293"/>
                <a:gd name="T23" fmla="*/ 303 h 366"/>
                <a:gd name="T24" fmla="*/ 208 w 293"/>
                <a:gd name="T25" fmla="*/ 345 h 366"/>
                <a:gd name="T26" fmla="*/ 288 w 293"/>
                <a:gd name="T27" fmla="*/ 366 h 366"/>
                <a:gd name="T28" fmla="*/ 293 w 293"/>
                <a:gd name="T29" fmla="*/ 362 h 366"/>
                <a:gd name="T30" fmla="*/ 288 w 293"/>
                <a:gd name="T31" fmla="*/ 358 h 366"/>
                <a:gd name="T32" fmla="*/ 266 w 293"/>
                <a:gd name="T33" fmla="*/ 342 h 366"/>
                <a:gd name="T34" fmla="*/ 247 w 293"/>
                <a:gd name="T35" fmla="*/ 322 h 366"/>
                <a:gd name="T36" fmla="*/ 231 w 293"/>
                <a:gd name="T37" fmla="*/ 303 h 366"/>
                <a:gd name="T38" fmla="*/ 217 w 293"/>
                <a:gd name="T39" fmla="*/ 280 h 366"/>
                <a:gd name="T40" fmla="*/ 204 w 293"/>
                <a:gd name="T41" fmla="*/ 259 h 366"/>
                <a:gd name="T42" fmla="*/ 191 w 293"/>
                <a:gd name="T43" fmla="*/ 237 h 366"/>
                <a:gd name="T44" fmla="*/ 177 w 293"/>
                <a:gd name="T45" fmla="*/ 215 h 366"/>
                <a:gd name="T46" fmla="*/ 161 w 293"/>
                <a:gd name="T47" fmla="*/ 195 h 366"/>
                <a:gd name="T48" fmla="*/ 183 w 293"/>
                <a:gd name="T49" fmla="*/ 180 h 366"/>
                <a:gd name="T50" fmla="*/ 203 w 293"/>
                <a:gd name="T51" fmla="*/ 162 h 366"/>
                <a:gd name="T52" fmla="*/ 220 w 293"/>
                <a:gd name="T53" fmla="*/ 141 h 366"/>
                <a:gd name="T54" fmla="*/ 229 w 293"/>
                <a:gd name="T55" fmla="*/ 113 h 366"/>
                <a:gd name="T56" fmla="*/ 229 w 293"/>
                <a:gd name="T57" fmla="*/ 85 h 366"/>
                <a:gd name="T58" fmla="*/ 225 w 293"/>
                <a:gd name="T59" fmla="*/ 57 h 366"/>
                <a:gd name="T60" fmla="*/ 214 w 293"/>
                <a:gd name="T61" fmla="*/ 33 h 366"/>
                <a:gd name="T62" fmla="*/ 196 w 293"/>
                <a:gd name="T63" fmla="*/ 15 h 366"/>
                <a:gd name="T64" fmla="*/ 173 w 293"/>
                <a:gd name="T65" fmla="*/ 7 h 366"/>
                <a:gd name="T66" fmla="*/ 150 w 293"/>
                <a:gd name="T67" fmla="*/ 3 h 366"/>
                <a:gd name="T68" fmla="*/ 126 w 293"/>
                <a:gd name="T69" fmla="*/ 2 h 366"/>
                <a:gd name="T70" fmla="*/ 102 w 293"/>
                <a:gd name="T71" fmla="*/ 2 h 366"/>
                <a:gd name="T72" fmla="*/ 79 w 293"/>
                <a:gd name="T73" fmla="*/ 2 h 366"/>
                <a:gd name="T74" fmla="*/ 55 w 293"/>
                <a:gd name="T75" fmla="*/ 3 h 366"/>
                <a:gd name="T76" fmla="*/ 32 w 293"/>
                <a:gd name="T77" fmla="*/ 2 h 366"/>
                <a:gd name="T78" fmla="*/ 8 w 293"/>
                <a:gd name="T79" fmla="*/ 0 h 366"/>
                <a:gd name="T80" fmla="*/ 4 w 293"/>
                <a:gd name="T81" fmla="*/ 4 h 366"/>
                <a:gd name="T82" fmla="*/ 4 w 293"/>
                <a:gd name="T83" fmla="*/ 8 h 366"/>
                <a:gd name="T84" fmla="*/ 40 w 293"/>
                <a:gd name="T85" fmla="*/ 40 h 366"/>
                <a:gd name="T86" fmla="*/ 42 w 293"/>
                <a:gd name="T87" fmla="*/ 74 h 366"/>
                <a:gd name="T88" fmla="*/ 41 w 293"/>
                <a:gd name="T89" fmla="*/ 109 h 366"/>
                <a:gd name="T90" fmla="*/ 39 w 293"/>
                <a:gd name="T91" fmla="*/ 145 h 366"/>
                <a:gd name="T92" fmla="*/ 38 w 293"/>
                <a:gd name="T93" fmla="*/ 175 h 366"/>
                <a:gd name="T94" fmla="*/ 36 w 293"/>
                <a:gd name="T95" fmla="*/ 198 h 366"/>
                <a:gd name="T96" fmla="*/ 36 w 293"/>
                <a:gd name="T97" fmla="*/ 221 h 366"/>
                <a:gd name="T98" fmla="*/ 37 w 293"/>
                <a:gd name="T99" fmla="*/ 245 h 366"/>
                <a:gd name="T100" fmla="*/ 37 w 293"/>
                <a:gd name="T101" fmla="*/ 268 h 366"/>
                <a:gd name="T102" fmla="*/ 37 w 293"/>
                <a:gd name="T103" fmla="*/ 291 h 366"/>
                <a:gd name="T104" fmla="*/ 35 w 293"/>
                <a:gd name="T105" fmla="*/ 313 h 366"/>
                <a:gd name="T106" fmla="*/ 32 w 293"/>
                <a:gd name="T107" fmla="*/ 336 h 366"/>
                <a:gd name="T108" fmla="*/ 0 w 293"/>
                <a:gd name="T109" fmla="*/ 358 h 366"/>
                <a:gd name="T110" fmla="*/ 6 w 293"/>
                <a:gd name="T111" fmla="*/ 361 h 366"/>
                <a:gd name="T112" fmla="*/ 15 w 293"/>
                <a:gd name="T113" fmla="*/ 363 h 366"/>
                <a:gd name="T114" fmla="*/ 24 w 293"/>
                <a:gd name="T115" fmla="*/ 363 h 366"/>
                <a:gd name="T116" fmla="*/ 32 w 293"/>
                <a:gd name="T117" fmla="*/ 3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" h="366">
                  <a:moveTo>
                    <a:pt x="32" y="365"/>
                  </a:moveTo>
                  <a:lnTo>
                    <a:pt x="113" y="361"/>
                  </a:lnTo>
                  <a:lnTo>
                    <a:pt x="86" y="346"/>
                  </a:lnTo>
                  <a:lnTo>
                    <a:pt x="81" y="330"/>
                  </a:lnTo>
                  <a:lnTo>
                    <a:pt x="79" y="313"/>
                  </a:lnTo>
                  <a:lnTo>
                    <a:pt x="78" y="296"/>
                  </a:lnTo>
                  <a:lnTo>
                    <a:pt x="78" y="278"/>
                  </a:lnTo>
                  <a:lnTo>
                    <a:pt x="79" y="261"/>
                  </a:lnTo>
                  <a:lnTo>
                    <a:pt x="79" y="243"/>
                  </a:lnTo>
                  <a:lnTo>
                    <a:pt x="79" y="225"/>
                  </a:lnTo>
                  <a:lnTo>
                    <a:pt x="78" y="208"/>
                  </a:lnTo>
                  <a:lnTo>
                    <a:pt x="80" y="204"/>
                  </a:lnTo>
                  <a:lnTo>
                    <a:pt x="84" y="201"/>
                  </a:lnTo>
                  <a:lnTo>
                    <a:pt x="88" y="200"/>
                  </a:lnTo>
                  <a:lnTo>
                    <a:pt x="93" y="199"/>
                  </a:lnTo>
                  <a:lnTo>
                    <a:pt x="98" y="200"/>
                  </a:lnTo>
                  <a:lnTo>
                    <a:pt x="102" y="201"/>
                  </a:lnTo>
                  <a:lnTo>
                    <a:pt x="106" y="202"/>
                  </a:lnTo>
                  <a:lnTo>
                    <a:pt x="109" y="203"/>
                  </a:lnTo>
                  <a:lnTo>
                    <a:pt x="128" y="221"/>
                  </a:lnTo>
                  <a:lnTo>
                    <a:pt x="143" y="242"/>
                  </a:lnTo>
                  <a:lnTo>
                    <a:pt x="157" y="262"/>
                  </a:lnTo>
                  <a:lnTo>
                    <a:pt x="170" y="283"/>
                  </a:lnTo>
                  <a:lnTo>
                    <a:pt x="183" y="303"/>
                  </a:lnTo>
                  <a:lnTo>
                    <a:pt x="195" y="324"/>
                  </a:lnTo>
                  <a:lnTo>
                    <a:pt x="208" y="345"/>
                  </a:lnTo>
                  <a:lnTo>
                    <a:pt x="222" y="365"/>
                  </a:lnTo>
                  <a:lnTo>
                    <a:pt x="288" y="366"/>
                  </a:lnTo>
                  <a:lnTo>
                    <a:pt x="292" y="365"/>
                  </a:lnTo>
                  <a:lnTo>
                    <a:pt x="293" y="362"/>
                  </a:lnTo>
                  <a:lnTo>
                    <a:pt x="291" y="359"/>
                  </a:lnTo>
                  <a:lnTo>
                    <a:pt x="288" y="358"/>
                  </a:lnTo>
                  <a:lnTo>
                    <a:pt x="276" y="350"/>
                  </a:lnTo>
                  <a:lnTo>
                    <a:pt x="266" y="342"/>
                  </a:lnTo>
                  <a:lnTo>
                    <a:pt x="256" y="332"/>
                  </a:lnTo>
                  <a:lnTo>
                    <a:pt x="247" y="322"/>
                  </a:lnTo>
                  <a:lnTo>
                    <a:pt x="239" y="313"/>
                  </a:lnTo>
                  <a:lnTo>
                    <a:pt x="231" y="303"/>
                  </a:lnTo>
                  <a:lnTo>
                    <a:pt x="224" y="292"/>
                  </a:lnTo>
                  <a:lnTo>
                    <a:pt x="217" y="280"/>
                  </a:lnTo>
                  <a:lnTo>
                    <a:pt x="210" y="270"/>
                  </a:lnTo>
                  <a:lnTo>
                    <a:pt x="204" y="259"/>
                  </a:lnTo>
                  <a:lnTo>
                    <a:pt x="198" y="248"/>
                  </a:lnTo>
                  <a:lnTo>
                    <a:pt x="191" y="237"/>
                  </a:lnTo>
                  <a:lnTo>
                    <a:pt x="184" y="226"/>
                  </a:lnTo>
                  <a:lnTo>
                    <a:pt x="177" y="215"/>
                  </a:lnTo>
                  <a:lnTo>
                    <a:pt x="169" y="205"/>
                  </a:lnTo>
                  <a:lnTo>
                    <a:pt x="161" y="195"/>
                  </a:lnTo>
                  <a:lnTo>
                    <a:pt x="172" y="188"/>
                  </a:lnTo>
                  <a:lnTo>
                    <a:pt x="183" y="180"/>
                  </a:lnTo>
                  <a:lnTo>
                    <a:pt x="193" y="171"/>
                  </a:lnTo>
                  <a:lnTo>
                    <a:pt x="203" y="162"/>
                  </a:lnTo>
                  <a:lnTo>
                    <a:pt x="212" y="152"/>
                  </a:lnTo>
                  <a:lnTo>
                    <a:pt x="220" y="141"/>
                  </a:lnTo>
                  <a:lnTo>
                    <a:pt x="225" y="128"/>
                  </a:lnTo>
                  <a:lnTo>
                    <a:pt x="229" y="113"/>
                  </a:lnTo>
                  <a:lnTo>
                    <a:pt x="229" y="99"/>
                  </a:lnTo>
                  <a:lnTo>
                    <a:pt x="229" y="85"/>
                  </a:lnTo>
                  <a:lnTo>
                    <a:pt x="227" y="71"/>
                  </a:lnTo>
                  <a:lnTo>
                    <a:pt x="225" y="57"/>
                  </a:lnTo>
                  <a:lnTo>
                    <a:pt x="220" y="45"/>
                  </a:lnTo>
                  <a:lnTo>
                    <a:pt x="214" y="33"/>
                  </a:lnTo>
                  <a:lnTo>
                    <a:pt x="206" y="23"/>
                  </a:lnTo>
                  <a:lnTo>
                    <a:pt x="196" y="15"/>
                  </a:lnTo>
                  <a:lnTo>
                    <a:pt x="185" y="11"/>
                  </a:lnTo>
                  <a:lnTo>
                    <a:pt x="173" y="7"/>
                  </a:lnTo>
                  <a:lnTo>
                    <a:pt x="161" y="5"/>
                  </a:lnTo>
                  <a:lnTo>
                    <a:pt x="150" y="3"/>
                  </a:lnTo>
                  <a:lnTo>
                    <a:pt x="138" y="2"/>
                  </a:lnTo>
                  <a:lnTo>
                    <a:pt x="126" y="2"/>
                  </a:lnTo>
                  <a:lnTo>
                    <a:pt x="114" y="2"/>
                  </a:lnTo>
                  <a:lnTo>
                    <a:pt x="102" y="2"/>
                  </a:lnTo>
                  <a:lnTo>
                    <a:pt x="90" y="2"/>
                  </a:lnTo>
                  <a:lnTo>
                    <a:pt x="79" y="2"/>
                  </a:lnTo>
                  <a:lnTo>
                    <a:pt x="67" y="3"/>
                  </a:lnTo>
                  <a:lnTo>
                    <a:pt x="55" y="3"/>
                  </a:lnTo>
                  <a:lnTo>
                    <a:pt x="44" y="3"/>
                  </a:lnTo>
                  <a:lnTo>
                    <a:pt x="32" y="2"/>
                  </a:lnTo>
                  <a:lnTo>
                    <a:pt x="20" y="2"/>
                  </a:lnTo>
                  <a:lnTo>
                    <a:pt x="8" y="0"/>
                  </a:lnTo>
                  <a:lnTo>
                    <a:pt x="5" y="3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8"/>
                  </a:lnTo>
                  <a:lnTo>
                    <a:pt x="36" y="23"/>
                  </a:lnTo>
                  <a:lnTo>
                    <a:pt x="40" y="40"/>
                  </a:lnTo>
                  <a:lnTo>
                    <a:pt x="41" y="56"/>
                  </a:lnTo>
                  <a:lnTo>
                    <a:pt x="42" y="74"/>
                  </a:lnTo>
                  <a:lnTo>
                    <a:pt x="42" y="91"/>
                  </a:lnTo>
                  <a:lnTo>
                    <a:pt x="41" y="109"/>
                  </a:lnTo>
                  <a:lnTo>
                    <a:pt x="40" y="127"/>
                  </a:lnTo>
                  <a:lnTo>
                    <a:pt x="39" y="145"/>
                  </a:lnTo>
                  <a:lnTo>
                    <a:pt x="39" y="163"/>
                  </a:lnTo>
                  <a:lnTo>
                    <a:pt x="38" y="175"/>
                  </a:lnTo>
                  <a:lnTo>
                    <a:pt x="37" y="187"/>
                  </a:lnTo>
                  <a:lnTo>
                    <a:pt x="36" y="198"/>
                  </a:lnTo>
                  <a:lnTo>
                    <a:pt x="36" y="210"/>
                  </a:lnTo>
                  <a:lnTo>
                    <a:pt x="36" y="221"/>
                  </a:lnTo>
                  <a:lnTo>
                    <a:pt x="36" y="234"/>
                  </a:lnTo>
                  <a:lnTo>
                    <a:pt x="37" y="245"/>
                  </a:lnTo>
                  <a:lnTo>
                    <a:pt x="37" y="256"/>
                  </a:lnTo>
                  <a:lnTo>
                    <a:pt x="37" y="268"/>
                  </a:lnTo>
                  <a:lnTo>
                    <a:pt x="37" y="279"/>
                  </a:lnTo>
                  <a:lnTo>
                    <a:pt x="37" y="291"/>
                  </a:lnTo>
                  <a:lnTo>
                    <a:pt x="36" y="302"/>
                  </a:lnTo>
                  <a:lnTo>
                    <a:pt x="35" y="313"/>
                  </a:lnTo>
                  <a:lnTo>
                    <a:pt x="34" y="324"/>
                  </a:lnTo>
                  <a:lnTo>
                    <a:pt x="32" y="336"/>
                  </a:lnTo>
                  <a:lnTo>
                    <a:pt x="30" y="346"/>
                  </a:lnTo>
                  <a:lnTo>
                    <a:pt x="0" y="358"/>
                  </a:lnTo>
                  <a:lnTo>
                    <a:pt x="3" y="360"/>
                  </a:lnTo>
                  <a:lnTo>
                    <a:pt x="6" y="361"/>
                  </a:lnTo>
                  <a:lnTo>
                    <a:pt x="11" y="362"/>
                  </a:lnTo>
                  <a:lnTo>
                    <a:pt x="15" y="363"/>
                  </a:lnTo>
                  <a:lnTo>
                    <a:pt x="20" y="363"/>
                  </a:lnTo>
                  <a:lnTo>
                    <a:pt x="24" y="363"/>
                  </a:lnTo>
                  <a:lnTo>
                    <a:pt x="28" y="364"/>
                  </a:lnTo>
                  <a:lnTo>
                    <a:pt x="32" y="3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0" name="Freeform 26"/>
            <p:cNvSpPr>
              <a:spLocks/>
            </p:cNvSpPr>
            <p:nvPr/>
          </p:nvSpPr>
          <p:spPr bwMode="auto">
            <a:xfrm>
              <a:off x="5939" y="523"/>
              <a:ext cx="24" cy="37"/>
            </a:xfrm>
            <a:custGeom>
              <a:avLst/>
              <a:gdLst>
                <a:gd name="T0" fmla="*/ 201 w 213"/>
                <a:gd name="T1" fmla="*/ 361 h 366"/>
                <a:gd name="T2" fmla="*/ 209 w 213"/>
                <a:gd name="T3" fmla="*/ 317 h 366"/>
                <a:gd name="T4" fmla="*/ 203 w 213"/>
                <a:gd name="T5" fmla="*/ 325 h 366"/>
                <a:gd name="T6" fmla="*/ 188 w 213"/>
                <a:gd name="T7" fmla="*/ 336 h 366"/>
                <a:gd name="T8" fmla="*/ 160 w 213"/>
                <a:gd name="T9" fmla="*/ 344 h 366"/>
                <a:gd name="T10" fmla="*/ 129 w 213"/>
                <a:gd name="T11" fmla="*/ 347 h 366"/>
                <a:gd name="T12" fmla="*/ 99 w 213"/>
                <a:gd name="T13" fmla="*/ 345 h 366"/>
                <a:gd name="T14" fmla="*/ 85 w 213"/>
                <a:gd name="T15" fmla="*/ 189 h 366"/>
                <a:gd name="T16" fmla="*/ 171 w 213"/>
                <a:gd name="T17" fmla="*/ 192 h 366"/>
                <a:gd name="T18" fmla="*/ 180 w 213"/>
                <a:gd name="T19" fmla="*/ 205 h 366"/>
                <a:gd name="T20" fmla="*/ 192 w 213"/>
                <a:gd name="T21" fmla="*/ 142 h 366"/>
                <a:gd name="T22" fmla="*/ 187 w 213"/>
                <a:gd name="T23" fmla="*/ 139 h 366"/>
                <a:gd name="T24" fmla="*/ 182 w 213"/>
                <a:gd name="T25" fmla="*/ 143 h 366"/>
                <a:gd name="T26" fmla="*/ 178 w 213"/>
                <a:gd name="T27" fmla="*/ 150 h 366"/>
                <a:gd name="T28" fmla="*/ 175 w 213"/>
                <a:gd name="T29" fmla="*/ 155 h 366"/>
                <a:gd name="T30" fmla="*/ 154 w 213"/>
                <a:gd name="T31" fmla="*/ 164 h 366"/>
                <a:gd name="T32" fmla="*/ 130 w 213"/>
                <a:gd name="T33" fmla="*/ 168 h 366"/>
                <a:gd name="T34" fmla="*/ 107 w 213"/>
                <a:gd name="T35" fmla="*/ 168 h 366"/>
                <a:gd name="T36" fmla="*/ 85 w 213"/>
                <a:gd name="T37" fmla="*/ 164 h 366"/>
                <a:gd name="T38" fmla="*/ 80 w 213"/>
                <a:gd name="T39" fmla="*/ 33 h 366"/>
                <a:gd name="T40" fmla="*/ 83 w 213"/>
                <a:gd name="T41" fmla="*/ 28 h 366"/>
                <a:gd name="T42" fmla="*/ 187 w 213"/>
                <a:gd name="T43" fmla="*/ 31 h 366"/>
                <a:gd name="T44" fmla="*/ 191 w 213"/>
                <a:gd name="T45" fmla="*/ 36 h 366"/>
                <a:gd name="T46" fmla="*/ 195 w 213"/>
                <a:gd name="T47" fmla="*/ 42 h 366"/>
                <a:gd name="T48" fmla="*/ 199 w 213"/>
                <a:gd name="T49" fmla="*/ 30 h 366"/>
                <a:gd name="T50" fmla="*/ 200 w 213"/>
                <a:gd name="T51" fmla="*/ 14 h 366"/>
                <a:gd name="T52" fmla="*/ 178 w 213"/>
                <a:gd name="T53" fmla="*/ 6 h 366"/>
                <a:gd name="T54" fmla="*/ 155 w 213"/>
                <a:gd name="T55" fmla="*/ 2 h 366"/>
                <a:gd name="T56" fmla="*/ 130 w 213"/>
                <a:gd name="T57" fmla="*/ 0 h 366"/>
                <a:gd name="T58" fmla="*/ 106 w 213"/>
                <a:gd name="T59" fmla="*/ 1 h 366"/>
                <a:gd name="T60" fmla="*/ 81 w 213"/>
                <a:gd name="T61" fmla="*/ 2 h 366"/>
                <a:gd name="T62" fmla="*/ 56 w 213"/>
                <a:gd name="T63" fmla="*/ 3 h 366"/>
                <a:gd name="T64" fmla="*/ 31 w 213"/>
                <a:gd name="T65" fmla="*/ 3 h 366"/>
                <a:gd name="T66" fmla="*/ 7 w 213"/>
                <a:gd name="T67" fmla="*/ 1 h 366"/>
                <a:gd name="T68" fmla="*/ 2 w 213"/>
                <a:gd name="T69" fmla="*/ 4 h 366"/>
                <a:gd name="T70" fmla="*/ 3 w 213"/>
                <a:gd name="T71" fmla="*/ 8 h 366"/>
                <a:gd name="T72" fmla="*/ 35 w 213"/>
                <a:gd name="T73" fmla="*/ 33 h 366"/>
                <a:gd name="T74" fmla="*/ 42 w 213"/>
                <a:gd name="T75" fmla="*/ 66 h 366"/>
                <a:gd name="T76" fmla="*/ 40 w 213"/>
                <a:gd name="T77" fmla="*/ 105 h 366"/>
                <a:gd name="T78" fmla="*/ 39 w 213"/>
                <a:gd name="T79" fmla="*/ 145 h 366"/>
                <a:gd name="T80" fmla="*/ 40 w 213"/>
                <a:gd name="T81" fmla="*/ 174 h 366"/>
                <a:gd name="T82" fmla="*/ 39 w 213"/>
                <a:gd name="T83" fmla="*/ 196 h 366"/>
                <a:gd name="T84" fmla="*/ 39 w 213"/>
                <a:gd name="T85" fmla="*/ 217 h 366"/>
                <a:gd name="T86" fmla="*/ 39 w 213"/>
                <a:gd name="T87" fmla="*/ 239 h 366"/>
                <a:gd name="T88" fmla="*/ 39 w 213"/>
                <a:gd name="T89" fmla="*/ 260 h 366"/>
                <a:gd name="T90" fmla="*/ 39 w 213"/>
                <a:gd name="T91" fmla="*/ 281 h 366"/>
                <a:gd name="T92" fmla="*/ 39 w 213"/>
                <a:gd name="T93" fmla="*/ 303 h 366"/>
                <a:gd name="T94" fmla="*/ 36 w 213"/>
                <a:gd name="T95" fmla="*/ 324 h 366"/>
                <a:gd name="T96" fmla="*/ 33 w 213"/>
                <a:gd name="T97" fmla="*/ 340 h 366"/>
                <a:gd name="T98" fmla="*/ 26 w 213"/>
                <a:gd name="T99" fmla="*/ 347 h 366"/>
                <a:gd name="T100" fmla="*/ 16 w 213"/>
                <a:gd name="T101" fmla="*/ 352 h 366"/>
                <a:gd name="T102" fmla="*/ 5 w 213"/>
                <a:gd name="T103" fmla="*/ 357 h 366"/>
                <a:gd name="T104" fmla="*/ 1 w 213"/>
                <a:gd name="T105" fmla="*/ 361 h 366"/>
                <a:gd name="T106" fmla="*/ 9 w 213"/>
                <a:gd name="T107" fmla="*/ 3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3" h="366">
                  <a:moveTo>
                    <a:pt x="13" y="366"/>
                  </a:moveTo>
                  <a:lnTo>
                    <a:pt x="201" y="361"/>
                  </a:lnTo>
                  <a:lnTo>
                    <a:pt x="213" y="318"/>
                  </a:lnTo>
                  <a:lnTo>
                    <a:pt x="209" y="317"/>
                  </a:lnTo>
                  <a:lnTo>
                    <a:pt x="206" y="321"/>
                  </a:lnTo>
                  <a:lnTo>
                    <a:pt x="203" y="325"/>
                  </a:lnTo>
                  <a:lnTo>
                    <a:pt x="200" y="330"/>
                  </a:lnTo>
                  <a:lnTo>
                    <a:pt x="188" y="336"/>
                  </a:lnTo>
                  <a:lnTo>
                    <a:pt x="174" y="341"/>
                  </a:lnTo>
                  <a:lnTo>
                    <a:pt x="160" y="344"/>
                  </a:lnTo>
                  <a:lnTo>
                    <a:pt x="144" y="346"/>
                  </a:lnTo>
                  <a:lnTo>
                    <a:pt x="129" y="347"/>
                  </a:lnTo>
                  <a:lnTo>
                    <a:pt x="113" y="346"/>
                  </a:lnTo>
                  <a:lnTo>
                    <a:pt x="99" y="345"/>
                  </a:lnTo>
                  <a:lnTo>
                    <a:pt x="85" y="343"/>
                  </a:lnTo>
                  <a:lnTo>
                    <a:pt x="85" y="189"/>
                  </a:lnTo>
                  <a:lnTo>
                    <a:pt x="163" y="189"/>
                  </a:lnTo>
                  <a:lnTo>
                    <a:pt x="171" y="192"/>
                  </a:lnTo>
                  <a:lnTo>
                    <a:pt x="176" y="197"/>
                  </a:lnTo>
                  <a:lnTo>
                    <a:pt x="180" y="205"/>
                  </a:lnTo>
                  <a:lnTo>
                    <a:pt x="184" y="212"/>
                  </a:lnTo>
                  <a:lnTo>
                    <a:pt x="192" y="142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4" y="141"/>
                  </a:lnTo>
                  <a:lnTo>
                    <a:pt x="182" y="143"/>
                  </a:lnTo>
                  <a:lnTo>
                    <a:pt x="180" y="147"/>
                  </a:lnTo>
                  <a:lnTo>
                    <a:pt x="178" y="150"/>
                  </a:lnTo>
                  <a:lnTo>
                    <a:pt x="176" y="152"/>
                  </a:lnTo>
                  <a:lnTo>
                    <a:pt x="175" y="155"/>
                  </a:lnTo>
                  <a:lnTo>
                    <a:pt x="165" y="160"/>
                  </a:lnTo>
                  <a:lnTo>
                    <a:pt x="154" y="164"/>
                  </a:lnTo>
                  <a:lnTo>
                    <a:pt x="142" y="167"/>
                  </a:lnTo>
                  <a:lnTo>
                    <a:pt x="130" y="168"/>
                  </a:lnTo>
                  <a:lnTo>
                    <a:pt x="118" y="168"/>
                  </a:lnTo>
                  <a:lnTo>
                    <a:pt x="107" y="168"/>
                  </a:lnTo>
                  <a:lnTo>
                    <a:pt x="96" y="166"/>
                  </a:lnTo>
                  <a:lnTo>
                    <a:pt x="85" y="164"/>
                  </a:lnTo>
                  <a:lnTo>
                    <a:pt x="79" y="35"/>
                  </a:lnTo>
                  <a:lnTo>
                    <a:pt x="80" y="33"/>
                  </a:lnTo>
                  <a:lnTo>
                    <a:pt x="81" y="30"/>
                  </a:lnTo>
                  <a:lnTo>
                    <a:pt x="83" y="28"/>
                  </a:lnTo>
                  <a:lnTo>
                    <a:pt x="85" y="27"/>
                  </a:lnTo>
                  <a:lnTo>
                    <a:pt x="187" y="31"/>
                  </a:lnTo>
                  <a:lnTo>
                    <a:pt x="189" y="34"/>
                  </a:lnTo>
                  <a:lnTo>
                    <a:pt x="191" y="36"/>
                  </a:lnTo>
                  <a:lnTo>
                    <a:pt x="193" y="39"/>
                  </a:lnTo>
                  <a:lnTo>
                    <a:pt x="195" y="42"/>
                  </a:lnTo>
                  <a:lnTo>
                    <a:pt x="199" y="37"/>
                  </a:lnTo>
                  <a:lnTo>
                    <a:pt x="199" y="30"/>
                  </a:lnTo>
                  <a:lnTo>
                    <a:pt x="199" y="22"/>
                  </a:lnTo>
                  <a:lnTo>
                    <a:pt x="200" y="14"/>
                  </a:lnTo>
                  <a:lnTo>
                    <a:pt x="189" y="9"/>
                  </a:lnTo>
                  <a:lnTo>
                    <a:pt x="178" y="6"/>
                  </a:lnTo>
                  <a:lnTo>
                    <a:pt x="167" y="3"/>
                  </a:lnTo>
                  <a:lnTo>
                    <a:pt x="155" y="2"/>
                  </a:lnTo>
                  <a:lnTo>
                    <a:pt x="142" y="1"/>
                  </a:lnTo>
                  <a:lnTo>
                    <a:pt x="130" y="0"/>
                  </a:lnTo>
                  <a:lnTo>
                    <a:pt x="118" y="0"/>
                  </a:lnTo>
                  <a:lnTo>
                    <a:pt x="106" y="1"/>
                  </a:lnTo>
                  <a:lnTo>
                    <a:pt x="93" y="1"/>
                  </a:lnTo>
                  <a:lnTo>
                    <a:pt x="81" y="2"/>
                  </a:lnTo>
                  <a:lnTo>
                    <a:pt x="69" y="2"/>
                  </a:lnTo>
                  <a:lnTo>
                    <a:pt x="56" y="3"/>
                  </a:lnTo>
                  <a:lnTo>
                    <a:pt x="44" y="3"/>
                  </a:lnTo>
                  <a:lnTo>
                    <a:pt x="31" y="3"/>
                  </a:lnTo>
                  <a:lnTo>
                    <a:pt x="19" y="2"/>
                  </a:lnTo>
                  <a:lnTo>
                    <a:pt x="7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8"/>
                  </a:lnTo>
                  <a:lnTo>
                    <a:pt x="26" y="18"/>
                  </a:lnTo>
                  <a:lnTo>
                    <a:pt x="35" y="33"/>
                  </a:lnTo>
                  <a:lnTo>
                    <a:pt x="40" y="49"/>
                  </a:lnTo>
                  <a:lnTo>
                    <a:pt x="42" y="66"/>
                  </a:lnTo>
                  <a:lnTo>
                    <a:pt x="41" y="86"/>
                  </a:lnTo>
                  <a:lnTo>
                    <a:pt x="40" y="105"/>
                  </a:lnTo>
                  <a:lnTo>
                    <a:pt x="39" y="126"/>
                  </a:lnTo>
                  <a:lnTo>
                    <a:pt x="39" y="145"/>
                  </a:lnTo>
                  <a:lnTo>
                    <a:pt x="41" y="164"/>
                  </a:lnTo>
                  <a:lnTo>
                    <a:pt x="40" y="174"/>
                  </a:lnTo>
                  <a:lnTo>
                    <a:pt x="40" y="186"/>
                  </a:lnTo>
                  <a:lnTo>
                    <a:pt x="39" y="196"/>
                  </a:lnTo>
                  <a:lnTo>
                    <a:pt x="39" y="207"/>
                  </a:lnTo>
                  <a:lnTo>
                    <a:pt x="39" y="217"/>
                  </a:lnTo>
                  <a:lnTo>
                    <a:pt x="39" y="228"/>
                  </a:lnTo>
                  <a:lnTo>
                    <a:pt x="39" y="239"/>
                  </a:lnTo>
                  <a:lnTo>
                    <a:pt x="39" y="249"/>
                  </a:lnTo>
                  <a:lnTo>
                    <a:pt x="39" y="260"/>
                  </a:lnTo>
                  <a:lnTo>
                    <a:pt x="39" y="270"/>
                  </a:lnTo>
                  <a:lnTo>
                    <a:pt x="39" y="281"/>
                  </a:lnTo>
                  <a:lnTo>
                    <a:pt x="39" y="292"/>
                  </a:lnTo>
                  <a:lnTo>
                    <a:pt x="39" y="303"/>
                  </a:lnTo>
                  <a:lnTo>
                    <a:pt x="38" y="313"/>
                  </a:lnTo>
                  <a:lnTo>
                    <a:pt x="36" y="324"/>
                  </a:lnTo>
                  <a:lnTo>
                    <a:pt x="35" y="334"/>
                  </a:lnTo>
                  <a:lnTo>
                    <a:pt x="33" y="340"/>
                  </a:lnTo>
                  <a:lnTo>
                    <a:pt x="30" y="344"/>
                  </a:lnTo>
                  <a:lnTo>
                    <a:pt x="26" y="347"/>
                  </a:lnTo>
                  <a:lnTo>
                    <a:pt x="21" y="350"/>
                  </a:lnTo>
                  <a:lnTo>
                    <a:pt x="16" y="352"/>
                  </a:lnTo>
                  <a:lnTo>
                    <a:pt x="10" y="355"/>
                  </a:lnTo>
                  <a:lnTo>
                    <a:pt x="5" y="357"/>
                  </a:lnTo>
                  <a:lnTo>
                    <a:pt x="0" y="359"/>
                  </a:lnTo>
                  <a:lnTo>
                    <a:pt x="1" y="361"/>
                  </a:lnTo>
                  <a:lnTo>
                    <a:pt x="5" y="364"/>
                  </a:lnTo>
                  <a:lnTo>
                    <a:pt x="9" y="365"/>
                  </a:lnTo>
                  <a:lnTo>
                    <a:pt x="13" y="3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1" name="Freeform 27"/>
            <p:cNvSpPr>
              <a:spLocks/>
            </p:cNvSpPr>
            <p:nvPr/>
          </p:nvSpPr>
          <p:spPr bwMode="auto">
            <a:xfrm>
              <a:off x="5900" y="521"/>
              <a:ext cx="35" cy="38"/>
            </a:xfrm>
            <a:custGeom>
              <a:avLst/>
              <a:gdLst>
                <a:gd name="T0" fmla="*/ 209 w 319"/>
                <a:gd name="T1" fmla="*/ 380 h 380"/>
                <a:gd name="T2" fmla="*/ 214 w 319"/>
                <a:gd name="T3" fmla="*/ 377 h 380"/>
                <a:gd name="T4" fmla="*/ 211 w 319"/>
                <a:gd name="T5" fmla="*/ 370 h 380"/>
                <a:gd name="T6" fmla="*/ 196 w 319"/>
                <a:gd name="T7" fmla="*/ 364 h 380"/>
                <a:gd name="T8" fmla="*/ 184 w 319"/>
                <a:gd name="T9" fmla="*/ 348 h 380"/>
                <a:gd name="T10" fmla="*/ 191 w 319"/>
                <a:gd name="T11" fmla="*/ 40 h 380"/>
                <a:gd name="T12" fmla="*/ 216 w 319"/>
                <a:gd name="T13" fmla="*/ 35 h 380"/>
                <a:gd name="T14" fmla="*/ 243 w 319"/>
                <a:gd name="T15" fmla="*/ 36 h 380"/>
                <a:gd name="T16" fmla="*/ 270 w 319"/>
                <a:gd name="T17" fmla="*/ 38 h 380"/>
                <a:gd name="T18" fmla="*/ 289 w 319"/>
                <a:gd name="T19" fmla="*/ 44 h 380"/>
                <a:gd name="T20" fmla="*/ 296 w 319"/>
                <a:gd name="T21" fmla="*/ 53 h 380"/>
                <a:gd name="T22" fmla="*/ 298 w 319"/>
                <a:gd name="T23" fmla="*/ 74 h 380"/>
                <a:gd name="T24" fmla="*/ 303 w 319"/>
                <a:gd name="T25" fmla="*/ 76 h 380"/>
                <a:gd name="T26" fmla="*/ 309 w 319"/>
                <a:gd name="T27" fmla="*/ 74 h 380"/>
                <a:gd name="T28" fmla="*/ 302 w 319"/>
                <a:gd name="T29" fmla="*/ 11 h 380"/>
                <a:gd name="T30" fmla="*/ 264 w 319"/>
                <a:gd name="T31" fmla="*/ 13 h 380"/>
                <a:gd name="T32" fmla="*/ 227 w 319"/>
                <a:gd name="T33" fmla="*/ 14 h 380"/>
                <a:gd name="T34" fmla="*/ 189 w 319"/>
                <a:gd name="T35" fmla="*/ 15 h 380"/>
                <a:gd name="T36" fmla="*/ 149 w 319"/>
                <a:gd name="T37" fmla="*/ 15 h 380"/>
                <a:gd name="T38" fmla="*/ 111 w 319"/>
                <a:gd name="T39" fmla="*/ 13 h 380"/>
                <a:gd name="T40" fmla="*/ 72 w 319"/>
                <a:gd name="T41" fmla="*/ 10 h 380"/>
                <a:gd name="T42" fmla="*/ 34 w 319"/>
                <a:gd name="T43" fmla="*/ 4 h 380"/>
                <a:gd name="T44" fmla="*/ 0 w 319"/>
                <a:gd name="T45" fmla="*/ 67 h 380"/>
                <a:gd name="T46" fmla="*/ 3 w 319"/>
                <a:gd name="T47" fmla="*/ 70 h 380"/>
                <a:gd name="T48" fmla="*/ 6 w 319"/>
                <a:gd name="T49" fmla="*/ 67 h 380"/>
                <a:gd name="T50" fmla="*/ 15 w 319"/>
                <a:gd name="T51" fmla="*/ 53 h 380"/>
                <a:gd name="T52" fmla="*/ 28 w 319"/>
                <a:gd name="T53" fmla="*/ 42 h 380"/>
                <a:gd name="T54" fmla="*/ 45 w 319"/>
                <a:gd name="T55" fmla="*/ 36 h 380"/>
                <a:gd name="T56" fmla="*/ 65 w 319"/>
                <a:gd name="T57" fmla="*/ 32 h 380"/>
                <a:gd name="T58" fmla="*/ 83 w 319"/>
                <a:gd name="T59" fmla="*/ 32 h 380"/>
                <a:gd name="T60" fmla="*/ 102 w 319"/>
                <a:gd name="T61" fmla="*/ 32 h 380"/>
                <a:gd name="T62" fmla="*/ 121 w 319"/>
                <a:gd name="T63" fmla="*/ 33 h 380"/>
                <a:gd name="T64" fmla="*/ 139 w 319"/>
                <a:gd name="T65" fmla="*/ 38 h 380"/>
                <a:gd name="T66" fmla="*/ 140 w 319"/>
                <a:gd name="T67" fmla="*/ 76 h 380"/>
                <a:gd name="T68" fmla="*/ 141 w 319"/>
                <a:gd name="T69" fmla="*/ 117 h 380"/>
                <a:gd name="T70" fmla="*/ 143 w 319"/>
                <a:gd name="T71" fmla="*/ 158 h 380"/>
                <a:gd name="T72" fmla="*/ 144 w 319"/>
                <a:gd name="T73" fmla="*/ 199 h 380"/>
                <a:gd name="T74" fmla="*/ 143 w 319"/>
                <a:gd name="T75" fmla="*/ 240 h 380"/>
                <a:gd name="T76" fmla="*/ 142 w 319"/>
                <a:gd name="T77" fmla="*/ 281 h 380"/>
                <a:gd name="T78" fmla="*/ 138 w 319"/>
                <a:gd name="T79" fmla="*/ 321 h 380"/>
                <a:gd name="T80" fmla="*/ 131 w 319"/>
                <a:gd name="T81" fmla="*/ 361 h 380"/>
                <a:gd name="T82" fmla="*/ 105 w 319"/>
                <a:gd name="T83" fmla="*/ 370 h 380"/>
                <a:gd name="T84" fmla="*/ 105 w 319"/>
                <a:gd name="T85" fmla="*/ 373 h 380"/>
                <a:gd name="T86" fmla="*/ 192 w 319"/>
                <a:gd name="T87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9" h="380">
                  <a:moveTo>
                    <a:pt x="192" y="380"/>
                  </a:moveTo>
                  <a:lnTo>
                    <a:pt x="209" y="380"/>
                  </a:lnTo>
                  <a:lnTo>
                    <a:pt x="211" y="379"/>
                  </a:lnTo>
                  <a:lnTo>
                    <a:pt x="214" y="377"/>
                  </a:lnTo>
                  <a:lnTo>
                    <a:pt x="214" y="374"/>
                  </a:lnTo>
                  <a:lnTo>
                    <a:pt x="211" y="370"/>
                  </a:lnTo>
                  <a:lnTo>
                    <a:pt x="203" y="368"/>
                  </a:lnTo>
                  <a:lnTo>
                    <a:pt x="196" y="364"/>
                  </a:lnTo>
                  <a:lnTo>
                    <a:pt x="189" y="356"/>
                  </a:lnTo>
                  <a:lnTo>
                    <a:pt x="184" y="348"/>
                  </a:lnTo>
                  <a:lnTo>
                    <a:pt x="181" y="45"/>
                  </a:lnTo>
                  <a:lnTo>
                    <a:pt x="191" y="40"/>
                  </a:lnTo>
                  <a:lnTo>
                    <a:pt x="203" y="37"/>
                  </a:lnTo>
                  <a:lnTo>
                    <a:pt x="216" y="35"/>
                  </a:lnTo>
                  <a:lnTo>
                    <a:pt x="229" y="35"/>
                  </a:lnTo>
                  <a:lnTo>
                    <a:pt x="243" y="36"/>
                  </a:lnTo>
                  <a:lnTo>
                    <a:pt x="256" y="37"/>
                  </a:lnTo>
                  <a:lnTo>
                    <a:pt x="270" y="38"/>
                  </a:lnTo>
                  <a:lnTo>
                    <a:pt x="284" y="40"/>
                  </a:lnTo>
                  <a:lnTo>
                    <a:pt x="289" y="44"/>
                  </a:lnTo>
                  <a:lnTo>
                    <a:pt x="293" y="48"/>
                  </a:lnTo>
                  <a:lnTo>
                    <a:pt x="296" y="53"/>
                  </a:lnTo>
                  <a:lnTo>
                    <a:pt x="298" y="57"/>
                  </a:lnTo>
                  <a:lnTo>
                    <a:pt x="298" y="74"/>
                  </a:lnTo>
                  <a:lnTo>
                    <a:pt x="299" y="77"/>
                  </a:lnTo>
                  <a:lnTo>
                    <a:pt x="303" y="76"/>
                  </a:lnTo>
                  <a:lnTo>
                    <a:pt x="306" y="75"/>
                  </a:lnTo>
                  <a:lnTo>
                    <a:pt x="309" y="74"/>
                  </a:lnTo>
                  <a:lnTo>
                    <a:pt x="319" y="10"/>
                  </a:lnTo>
                  <a:lnTo>
                    <a:pt x="302" y="11"/>
                  </a:lnTo>
                  <a:lnTo>
                    <a:pt x="284" y="12"/>
                  </a:lnTo>
                  <a:lnTo>
                    <a:pt x="264" y="13"/>
                  </a:lnTo>
                  <a:lnTo>
                    <a:pt x="246" y="13"/>
                  </a:lnTo>
                  <a:lnTo>
                    <a:pt x="227" y="14"/>
                  </a:lnTo>
                  <a:lnTo>
                    <a:pt x="208" y="15"/>
                  </a:lnTo>
                  <a:lnTo>
                    <a:pt x="189" y="15"/>
                  </a:lnTo>
                  <a:lnTo>
                    <a:pt x="170" y="15"/>
                  </a:lnTo>
                  <a:lnTo>
                    <a:pt x="149" y="15"/>
                  </a:lnTo>
                  <a:lnTo>
                    <a:pt x="130" y="14"/>
                  </a:lnTo>
                  <a:lnTo>
                    <a:pt x="111" y="13"/>
                  </a:lnTo>
                  <a:lnTo>
                    <a:pt x="91" y="12"/>
                  </a:lnTo>
                  <a:lnTo>
                    <a:pt x="72" y="10"/>
                  </a:lnTo>
                  <a:lnTo>
                    <a:pt x="53" y="7"/>
                  </a:lnTo>
                  <a:lnTo>
                    <a:pt x="34" y="4"/>
                  </a:lnTo>
                  <a:lnTo>
                    <a:pt x="15" y="0"/>
                  </a:lnTo>
                  <a:lnTo>
                    <a:pt x="0" y="67"/>
                  </a:lnTo>
                  <a:lnTo>
                    <a:pt x="2" y="68"/>
                  </a:lnTo>
                  <a:lnTo>
                    <a:pt x="3" y="70"/>
                  </a:lnTo>
                  <a:lnTo>
                    <a:pt x="3" y="70"/>
                  </a:lnTo>
                  <a:lnTo>
                    <a:pt x="6" y="67"/>
                  </a:lnTo>
                  <a:lnTo>
                    <a:pt x="9" y="59"/>
                  </a:lnTo>
                  <a:lnTo>
                    <a:pt x="15" y="53"/>
                  </a:lnTo>
                  <a:lnTo>
                    <a:pt x="21" y="47"/>
                  </a:lnTo>
                  <a:lnTo>
                    <a:pt x="28" y="42"/>
                  </a:lnTo>
                  <a:lnTo>
                    <a:pt x="37" y="39"/>
                  </a:lnTo>
                  <a:lnTo>
                    <a:pt x="45" y="36"/>
                  </a:lnTo>
                  <a:lnTo>
                    <a:pt x="56" y="33"/>
                  </a:lnTo>
                  <a:lnTo>
                    <a:pt x="65" y="32"/>
                  </a:lnTo>
                  <a:lnTo>
                    <a:pt x="74" y="32"/>
                  </a:lnTo>
                  <a:lnTo>
                    <a:pt x="83" y="32"/>
                  </a:lnTo>
                  <a:lnTo>
                    <a:pt x="93" y="32"/>
                  </a:lnTo>
                  <a:lnTo>
                    <a:pt x="102" y="32"/>
                  </a:lnTo>
                  <a:lnTo>
                    <a:pt x="111" y="32"/>
                  </a:lnTo>
                  <a:lnTo>
                    <a:pt x="121" y="33"/>
                  </a:lnTo>
                  <a:lnTo>
                    <a:pt x="130" y="35"/>
                  </a:lnTo>
                  <a:lnTo>
                    <a:pt x="139" y="38"/>
                  </a:lnTo>
                  <a:lnTo>
                    <a:pt x="139" y="57"/>
                  </a:lnTo>
                  <a:lnTo>
                    <a:pt x="140" y="76"/>
                  </a:lnTo>
                  <a:lnTo>
                    <a:pt x="141" y="97"/>
                  </a:lnTo>
                  <a:lnTo>
                    <a:pt x="141" y="117"/>
                  </a:lnTo>
                  <a:lnTo>
                    <a:pt x="142" y="137"/>
                  </a:lnTo>
                  <a:lnTo>
                    <a:pt x="143" y="158"/>
                  </a:lnTo>
                  <a:lnTo>
                    <a:pt x="143" y="178"/>
                  </a:lnTo>
                  <a:lnTo>
                    <a:pt x="144" y="199"/>
                  </a:lnTo>
                  <a:lnTo>
                    <a:pt x="144" y="219"/>
                  </a:lnTo>
                  <a:lnTo>
                    <a:pt x="143" y="240"/>
                  </a:lnTo>
                  <a:lnTo>
                    <a:pt x="143" y="261"/>
                  </a:lnTo>
                  <a:lnTo>
                    <a:pt x="142" y="281"/>
                  </a:lnTo>
                  <a:lnTo>
                    <a:pt x="140" y="301"/>
                  </a:lnTo>
                  <a:lnTo>
                    <a:pt x="138" y="321"/>
                  </a:lnTo>
                  <a:lnTo>
                    <a:pt x="135" y="341"/>
                  </a:lnTo>
                  <a:lnTo>
                    <a:pt x="131" y="361"/>
                  </a:lnTo>
                  <a:lnTo>
                    <a:pt x="105" y="370"/>
                  </a:lnTo>
                  <a:lnTo>
                    <a:pt x="105" y="370"/>
                  </a:lnTo>
                  <a:lnTo>
                    <a:pt x="105" y="371"/>
                  </a:lnTo>
                  <a:lnTo>
                    <a:pt x="105" y="373"/>
                  </a:lnTo>
                  <a:lnTo>
                    <a:pt x="105" y="375"/>
                  </a:lnTo>
                  <a:lnTo>
                    <a:pt x="192" y="3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5873" y="521"/>
              <a:ext cx="23" cy="38"/>
            </a:xfrm>
            <a:custGeom>
              <a:avLst/>
              <a:gdLst>
                <a:gd name="T0" fmla="*/ 92 w 207"/>
                <a:gd name="T1" fmla="*/ 376 h 376"/>
                <a:gd name="T2" fmla="*/ 121 w 207"/>
                <a:gd name="T3" fmla="*/ 374 h 376"/>
                <a:gd name="T4" fmla="*/ 150 w 207"/>
                <a:gd name="T5" fmla="*/ 368 h 376"/>
                <a:gd name="T6" fmla="*/ 175 w 207"/>
                <a:gd name="T7" fmla="*/ 353 h 376"/>
                <a:gd name="T8" fmla="*/ 195 w 207"/>
                <a:gd name="T9" fmla="*/ 329 h 376"/>
                <a:gd name="T10" fmla="*/ 205 w 207"/>
                <a:gd name="T11" fmla="*/ 301 h 376"/>
                <a:gd name="T12" fmla="*/ 207 w 207"/>
                <a:gd name="T13" fmla="*/ 271 h 376"/>
                <a:gd name="T14" fmla="*/ 203 w 207"/>
                <a:gd name="T15" fmla="*/ 240 h 376"/>
                <a:gd name="T16" fmla="*/ 181 w 207"/>
                <a:gd name="T17" fmla="*/ 203 h 376"/>
                <a:gd name="T18" fmla="*/ 140 w 207"/>
                <a:gd name="T19" fmla="*/ 171 h 376"/>
                <a:gd name="T20" fmla="*/ 97 w 207"/>
                <a:gd name="T21" fmla="*/ 146 h 376"/>
                <a:gd name="T22" fmla="*/ 59 w 207"/>
                <a:gd name="T23" fmla="*/ 112 h 376"/>
                <a:gd name="T24" fmla="*/ 44 w 207"/>
                <a:gd name="T25" fmla="*/ 79 h 376"/>
                <a:gd name="T26" fmla="*/ 45 w 207"/>
                <a:gd name="T27" fmla="*/ 62 h 376"/>
                <a:gd name="T28" fmla="*/ 50 w 207"/>
                <a:gd name="T29" fmla="*/ 46 h 376"/>
                <a:gd name="T30" fmla="*/ 61 w 207"/>
                <a:gd name="T31" fmla="*/ 34 h 376"/>
                <a:gd name="T32" fmla="*/ 80 w 207"/>
                <a:gd name="T33" fmla="*/ 24 h 376"/>
                <a:gd name="T34" fmla="*/ 102 w 207"/>
                <a:gd name="T35" fmla="*/ 20 h 376"/>
                <a:gd name="T36" fmla="*/ 123 w 207"/>
                <a:gd name="T37" fmla="*/ 22 h 376"/>
                <a:gd name="T38" fmla="*/ 142 w 207"/>
                <a:gd name="T39" fmla="*/ 27 h 376"/>
                <a:gd name="T40" fmla="*/ 156 w 207"/>
                <a:gd name="T41" fmla="*/ 37 h 376"/>
                <a:gd name="T42" fmla="*/ 164 w 207"/>
                <a:gd name="T43" fmla="*/ 47 h 376"/>
                <a:gd name="T44" fmla="*/ 169 w 207"/>
                <a:gd name="T45" fmla="*/ 57 h 376"/>
                <a:gd name="T46" fmla="*/ 174 w 207"/>
                <a:gd name="T47" fmla="*/ 66 h 376"/>
                <a:gd name="T48" fmla="*/ 180 w 207"/>
                <a:gd name="T49" fmla="*/ 71 h 376"/>
                <a:gd name="T50" fmla="*/ 186 w 207"/>
                <a:gd name="T51" fmla="*/ 70 h 376"/>
                <a:gd name="T52" fmla="*/ 182 w 207"/>
                <a:gd name="T53" fmla="*/ 14 h 376"/>
                <a:gd name="T54" fmla="*/ 158 w 207"/>
                <a:gd name="T55" fmla="*/ 6 h 376"/>
                <a:gd name="T56" fmla="*/ 129 w 207"/>
                <a:gd name="T57" fmla="*/ 1 h 376"/>
                <a:gd name="T58" fmla="*/ 98 w 207"/>
                <a:gd name="T59" fmla="*/ 0 h 376"/>
                <a:gd name="T60" fmla="*/ 68 w 207"/>
                <a:gd name="T61" fmla="*/ 4 h 376"/>
                <a:gd name="T62" fmla="*/ 45 w 207"/>
                <a:gd name="T63" fmla="*/ 16 h 376"/>
                <a:gd name="T64" fmla="*/ 27 w 207"/>
                <a:gd name="T65" fmla="*/ 35 h 376"/>
                <a:gd name="T66" fmla="*/ 14 w 207"/>
                <a:gd name="T67" fmla="*/ 57 h 376"/>
                <a:gd name="T68" fmla="*/ 7 w 207"/>
                <a:gd name="T69" fmla="*/ 80 h 376"/>
                <a:gd name="T70" fmla="*/ 16 w 207"/>
                <a:gd name="T71" fmla="*/ 118 h 376"/>
                <a:gd name="T72" fmla="*/ 34 w 207"/>
                <a:gd name="T73" fmla="*/ 147 h 376"/>
                <a:gd name="T74" fmla="*/ 58 w 207"/>
                <a:gd name="T75" fmla="*/ 168 h 376"/>
                <a:gd name="T76" fmla="*/ 86 w 207"/>
                <a:gd name="T77" fmla="*/ 186 h 376"/>
                <a:gd name="T78" fmla="*/ 114 w 207"/>
                <a:gd name="T79" fmla="*/ 204 h 376"/>
                <a:gd name="T80" fmla="*/ 140 w 207"/>
                <a:gd name="T81" fmla="*/ 223 h 376"/>
                <a:gd name="T82" fmla="*/ 161 w 207"/>
                <a:gd name="T83" fmla="*/ 248 h 376"/>
                <a:gd name="T84" fmla="*/ 174 w 207"/>
                <a:gd name="T85" fmla="*/ 283 h 376"/>
                <a:gd name="T86" fmla="*/ 170 w 207"/>
                <a:gd name="T87" fmla="*/ 307 h 376"/>
                <a:gd name="T88" fmla="*/ 162 w 207"/>
                <a:gd name="T89" fmla="*/ 327 h 376"/>
                <a:gd name="T90" fmla="*/ 150 w 207"/>
                <a:gd name="T91" fmla="*/ 342 h 376"/>
                <a:gd name="T92" fmla="*/ 134 w 207"/>
                <a:gd name="T93" fmla="*/ 353 h 376"/>
                <a:gd name="T94" fmla="*/ 119 w 207"/>
                <a:gd name="T95" fmla="*/ 355 h 376"/>
                <a:gd name="T96" fmla="*/ 105 w 207"/>
                <a:gd name="T97" fmla="*/ 354 h 376"/>
                <a:gd name="T98" fmla="*/ 91 w 207"/>
                <a:gd name="T99" fmla="*/ 354 h 376"/>
                <a:gd name="T100" fmla="*/ 76 w 207"/>
                <a:gd name="T101" fmla="*/ 353 h 376"/>
                <a:gd name="T102" fmla="*/ 54 w 207"/>
                <a:gd name="T103" fmla="*/ 342 h 376"/>
                <a:gd name="T104" fmla="*/ 37 w 207"/>
                <a:gd name="T105" fmla="*/ 328 h 376"/>
                <a:gd name="T106" fmla="*/ 25 w 207"/>
                <a:gd name="T107" fmla="*/ 311 h 376"/>
                <a:gd name="T108" fmla="*/ 14 w 207"/>
                <a:gd name="T109" fmla="*/ 289 h 376"/>
                <a:gd name="T110" fmla="*/ 7 w 207"/>
                <a:gd name="T111" fmla="*/ 284 h 376"/>
                <a:gd name="T112" fmla="*/ 0 w 207"/>
                <a:gd name="T113" fmla="*/ 289 h 376"/>
                <a:gd name="T114" fmla="*/ 77 w 207"/>
                <a:gd name="T115" fmla="*/ 37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" h="376">
                  <a:moveTo>
                    <a:pt x="77" y="376"/>
                  </a:moveTo>
                  <a:lnTo>
                    <a:pt x="92" y="376"/>
                  </a:lnTo>
                  <a:lnTo>
                    <a:pt x="106" y="375"/>
                  </a:lnTo>
                  <a:lnTo>
                    <a:pt x="121" y="374"/>
                  </a:lnTo>
                  <a:lnTo>
                    <a:pt x="136" y="372"/>
                  </a:lnTo>
                  <a:lnTo>
                    <a:pt x="150" y="368"/>
                  </a:lnTo>
                  <a:lnTo>
                    <a:pt x="163" y="362"/>
                  </a:lnTo>
                  <a:lnTo>
                    <a:pt x="175" y="353"/>
                  </a:lnTo>
                  <a:lnTo>
                    <a:pt x="187" y="342"/>
                  </a:lnTo>
                  <a:lnTo>
                    <a:pt x="195" y="329"/>
                  </a:lnTo>
                  <a:lnTo>
                    <a:pt x="201" y="316"/>
                  </a:lnTo>
                  <a:lnTo>
                    <a:pt x="205" y="301"/>
                  </a:lnTo>
                  <a:lnTo>
                    <a:pt x="207" y="286"/>
                  </a:lnTo>
                  <a:lnTo>
                    <a:pt x="207" y="271"/>
                  </a:lnTo>
                  <a:lnTo>
                    <a:pt x="206" y="255"/>
                  </a:lnTo>
                  <a:lnTo>
                    <a:pt x="203" y="240"/>
                  </a:lnTo>
                  <a:lnTo>
                    <a:pt x="199" y="225"/>
                  </a:lnTo>
                  <a:lnTo>
                    <a:pt x="181" y="203"/>
                  </a:lnTo>
                  <a:lnTo>
                    <a:pt x="161" y="185"/>
                  </a:lnTo>
                  <a:lnTo>
                    <a:pt x="140" y="171"/>
                  </a:lnTo>
                  <a:lnTo>
                    <a:pt x="118" y="158"/>
                  </a:lnTo>
                  <a:lnTo>
                    <a:pt x="97" y="146"/>
                  </a:lnTo>
                  <a:lnTo>
                    <a:pt x="77" y="130"/>
                  </a:lnTo>
                  <a:lnTo>
                    <a:pt x="59" y="112"/>
                  </a:lnTo>
                  <a:lnTo>
                    <a:pt x="45" y="89"/>
                  </a:lnTo>
                  <a:lnTo>
                    <a:pt x="44" y="79"/>
                  </a:lnTo>
                  <a:lnTo>
                    <a:pt x="44" y="71"/>
                  </a:lnTo>
                  <a:lnTo>
                    <a:pt x="45" y="62"/>
                  </a:lnTo>
                  <a:lnTo>
                    <a:pt x="47" y="54"/>
                  </a:lnTo>
                  <a:lnTo>
                    <a:pt x="50" y="46"/>
                  </a:lnTo>
                  <a:lnTo>
                    <a:pt x="55" y="40"/>
                  </a:lnTo>
                  <a:lnTo>
                    <a:pt x="61" y="34"/>
                  </a:lnTo>
                  <a:lnTo>
                    <a:pt x="68" y="28"/>
                  </a:lnTo>
                  <a:lnTo>
                    <a:pt x="80" y="24"/>
                  </a:lnTo>
                  <a:lnTo>
                    <a:pt x="91" y="21"/>
                  </a:lnTo>
                  <a:lnTo>
                    <a:pt x="102" y="20"/>
                  </a:lnTo>
                  <a:lnTo>
                    <a:pt x="112" y="20"/>
                  </a:lnTo>
                  <a:lnTo>
                    <a:pt x="123" y="22"/>
                  </a:lnTo>
                  <a:lnTo>
                    <a:pt x="133" y="24"/>
                  </a:lnTo>
                  <a:lnTo>
                    <a:pt x="142" y="27"/>
                  </a:lnTo>
                  <a:lnTo>
                    <a:pt x="151" y="32"/>
                  </a:lnTo>
                  <a:lnTo>
                    <a:pt x="156" y="37"/>
                  </a:lnTo>
                  <a:lnTo>
                    <a:pt x="161" y="42"/>
                  </a:lnTo>
                  <a:lnTo>
                    <a:pt x="164" y="47"/>
                  </a:lnTo>
                  <a:lnTo>
                    <a:pt x="167" y="52"/>
                  </a:lnTo>
                  <a:lnTo>
                    <a:pt x="169" y="57"/>
                  </a:lnTo>
                  <a:lnTo>
                    <a:pt x="171" y="62"/>
                  </a:lnTo>
                  <a:lnTo>
                    <a:pt x="174" y="66"/>
                  </a:lnTo>
                  <a:lnTo>
                    <a:pt x="177" y="71"/>
                  </a:lnTo>
                  <a:lnTo>
                    <a:pt x="180" y="71"/>
                  </a:lnTo>
                  <a:lnTo>
                    <a:pt x="183" y="71"/>
                  </a:lnTo>
                  <a:lnTo>
                    <a:pt x="186" y="70"/>
                  </a:lnTo>
                  <a:lnTo>
                    <a:pt x="187" y="68"/>
                  </a:lnTo>
                  <a:lnTo>
                    <a:pt x="182" y="14"/>
                  </a:lnTo>
                  <a:lnTo>
                    <a:pt x="171" y="9"/>
                  </a:lnTo>
                  <a:lnTo>
                    <a:pt x="158" y="6"/>
                  </a:lnTo>
                  <a:lnTo>
                    <a:pt x="144" y="3"/>
                  </a:lnTo>
                  <a:lnTo>
                    <a:pt x="129" y="1"/>
                  </a:lnTo>
                  <a:lnTo>
                    <a:pt x="114" y="0"/>
                  </a:lnTo>
                  <a:lnTo>
                    <a:pt x="98" y="0"/>
                  </a:lnTo>
                  <a:lnTo>
                    <a:pt x="83" y="1"/>
                  </a:lnTo>
                  <a:lnTo>
                    <a:pt x="68" y="4"/>
                  </a:lnTo>
                  <a:lnTo>
                    <a:pt x="56" y="9"/>
                  </a:lnTo>
                  <a:lnTo>
                    <a:pt x="45" y="16"/>
                  </a:lnTo>
                  <a:lnTo>
                    <a:pt x="35" y="24"/>
                  </a:lnTo>
                  <a:lnTo>
                    <a:pt x="27" y="35"/>
                  </a:lnTo>
                  <a:lnTo>
                    <a:pt x="20" y="45"/>
                  </a:lnTo>
                  <a:lnTo>
                    <a:pt x="14" y="57"/>
                  </a:lnTo>
                  <a:lnTo>
                    <a:pt x="10" y="68"/>
                  </a:lnTo>
                  <a:lnTo>
                    <a:pt x="7" y="80"/>
                  </a:lnTo>
                  <a:lnTo>
                    <a:pt x="10" y="101"/>
                  </a:lnTo>
                  <a:lnTo>
                    <a:pt x="16" y="118"/>
                  </a:lnTo>
                  <a:lnTo>
                    <a:pt x="24" y="133"/>
                  </a:lnTo>
                  <a:lnTo>
                    <a:pt x="34" y="147"/>
                  </a:lnTo>
                  <a:lnTo>
                    <a:pt x="45" y="158"/>
                  </a:lnTo>
                  <a:lnTo>
                    <a:pt x="58" y="168"/>
                  </a:lnTo>
                  <a:lnTo>
                    <a:pt x="72" y="177"/>
                  </a:lnTo>
                  <a:lnTo>
                    <a:pt x="86" y="186"/>
                  </a:lnTo>
                  <a:lnTo>
                    <a:pt x="100" y="195"/>
                  </a:lnTo>
                  <a:lnTo>
                    <a:pt x="114" y="204"/>
                  </a:lnTo>
                  <a:lnTo>
                    <a:pt x="128" y="213"/>
                  </a:lnTo>
                  <a:lnTo>
                    <a:pt x="140" y="223"/>
                  </a:lnTo>
                  <a:lnTo>
                    <a:pt x="151" y="235"/>
                  </a:lnTo>
                  <a:lnTo>
                    <a:pt x="161" y="248"/>
                  </a:lnTo>
                  <a:lnTo>
                    <a:pt x="169" y="265"/>
                  </a:lnTo>
                  <a:lnTo>
                    <a:pt x="174" y="283"/>
                  </a:lnTo>
                  <a:lnTo>
                    <a:pt x="172" y="295"/>
                  </a:lnTo>
                  <a:lnTo>
                    <a:pt x="170" y="307"/>
                  </a:lnTo>
                  <a:lnTo>
                    <a:pt x="166" y="317"/>
                  </a:lnTo>
                  <a:lnTo>
                    <a:pt x="162" y="327"/>
                  </a:lnTo>
                  <a:lnTo>
                    <a:pt x="156" y="335"/>
                  </a:lnTo>
                  <a:lnTo>
                    <a:pt x="150" y="342"/>
                  </a:lnTo>
                  <a:lnTo>
                    <a:pt x="142" y="348"/>
                  </a:lnTo>
                  <a:lnTo>
                    <a:pt x="134" y="353"/>
                  </a:lnTo>
                  <a:lnTo>
                    <a:pt x="126" y="354"/>
                  </a:lnTo>
                  <a:lnTo>
                    <a:pt x="119" y="355"/>
                  </a:lnTo>
                  <a:lnTo>
                    <a:pt x="112" y="355"/>
                  </a:lnTo>
                  <a:lnTo>
                    <a:pt x="105" y="354"/>
                  </a:lnTo>
                  <a:lnTo>
                    <a:pt x="98" y="354"/>
                  </a:lnTo>
                  <a:lnTo>
                    <a:pt x="91" y="354"/>
                  </a:lnTo>
                  <a:lnTo>
                    <a:pt x="84" y="353"/>
                  </a:lnTo>
                  <a:lnTo>
                    <a:pt x="76" y="353"/>
                  </a:lnTo>
                  <a:lnTo>
                    <a:pt x="63" y="348"/>
                  </a:lnTo>
                  <a:lnTo>
                    <a:pt x="54" y="342"/>
                  </a:lnTo>
                  <a:lnTo>
                    <a:pt x="45" y="335"/>
                  </a:lnTo>
                  <a:lnTo>
                    <a:pt x="37" y="328"/>
                  </a:lnTo>
                  <a:lnTo>
                    <a:pt x="31" y="320"/>
                  </a:lnTo>
                  <a:lnTo>
                    <a:pt x="25" y="311"/>
                  </a:lnTo>
                  <a:lnTo>
                    <a:pt x="19" y="300"/>
                  </a:lnTo>
                  <a:lnTo>
                    <a:pt x="14" y="289"/>
                  </a:lnTo>
                  <a:lnTo>
                    <a:pt x="11" y="286"/>
                  </a:lnTo>
                  <a:lnTo>
                    <a:pt x="7" y="284"/>
                  </a:lnTo>
                  <a:lnTo>
                    <a:pt x="3" y="286"/>
                  </a:lnTo>
                  <a:lnTo>
                    <a:pt x="0" y="289"/>
                  </a:lnTo>
                  <a:lnTo>
                    <a:pt x="16" y="353"/>
                  </a:lnTo>
                  <a:lnTo>
                    <a:pt x="77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3" name="Freeform 29"/>
            <p:cNvSpPr>
              <a:spLocks/>
            </p:cNvSpPr>
            <p:nvPr/>
          </p:nvSpPr>
          <p:spPr bwMode="auto">
            <a:xfrm>
              <a:off x="5706" y="520"/>
              <a:ext cx="41" cy="38"/>
            </a:xfrm>
            <a:custGeom>
              <a:avLst/>
              <a:gdLst>
                <a:gd name="T0" fmla="*/ 335 w 368"/>
                <a:gd name="T1" fmla="*/ 350 h 376"/>
                <a:gd name="T2" fmla="*/ 335 w 368"/>
                <a:gd name="T3" fmla="*/ 305 h 376"/>
                <a:gd name="T4" fmla="*/ 334 w 368"/>
                <a:gd name="T5" fmla="*/ 262 h 376"/>
                <a:gd name="T6" fmla="*/ 333 w 368"/>
                <a:gd name="T7" fmla="*/ 217 h 376"/>
                <a:gd name="T8" fmla="*/ 333 w 368"/>
                <a:gd name="T9" fmla="*/ 172 h 376"/>
                <a:gd name="T10" fmla="*/ 334 w 368"/>
                <a:gd name="T11" fmla="*/ 127 h 376"/>
                <a:gd name="T12" fmla="*/ 337 w 368"/>
                <a:gd name="T13" fmla="*/ 83 h 376"/>
                <a:gd name="T14" fmla="*/ 342 w 368"/>
                <a:gd name="T15" fmla="*/ 41 h 376"/>
                <a:gd name="T16" fmla="*/ 350 w 368"/>
                <a:gd name="T17" fmla="*/ 18 h 376"/>
                <a:gd name="T18" fmla="*/ 356 w 368"/>
                <a:gd name="T19" fmla="*/ 13 h 376"/>
                <a:gd name="T20" fmla="*/ 360 w 368"/>
                <a:gd name="T21" fmla="*/ 10 h 376"/>
                <a:gd name="T22" fmla="*/ 366 w 368"/>
                <a:gd name="T23" fmla="*/ 9 h 376"/>
                <a:gd name="T24" fmla="*/ 288 w 368"/>
                <a:gd name="T25" fmla="*/ 0 h 376"/>
                <a:gd name="T26" fmla="*/ 282 w 368"/>
                <a:gd name="T27" fmla="*/ 3 h 376"/>
                <a:gd name="T28" fmla="*/ 281 w 368"/>
                <a:gd name="T29" fmla="*/ 10 h 376"/>
                <a:gd name="T30" fmla="*/ 311 w 368"/>
                <a:gd name="T31" fmla="*/ 34 h 376"/>
                <a:gd name="T32" fmla="*/ 315 w 368"/>
                <a:gd name="T33" fmla="*/ 65 h 376"/>
                <a:gd name="T34" fmla="*/ 317 w 368"/>
                <a:gd name="T35" fmla="*/ 97 h 376"/>
                <a:gd name="T36" fmla="*/ 318 w 368"/>
                <a:gd name="T37" fmla="*/ 129 h 376"/>
                <a:gd name="T38" fmla="*/ 317 w 368"/>
                <a:gd name="T39" fmla="*/ 161 h 376"/>
                <a:gd name="T40" fmla="*/ 316 w 368"/>
                <a:gd name="T41" fmla="*/ 193 h 376"/>
                <a:gd name="T42" fmla="*/ 315 w 368"/>
                <a:gd name="T43" fmla="*/ 225 h 376"/>
                <a:gd name="T44" fmla="*/ 315 w 368"/>
                <a:gd name="T45" fmla="*/ 257 h 376"/>
                <a:gd name="T46" fmla="*/ 315 w 368"/>
                <a:gd name="T47" fmla="*/ 276 h 376"/>
                <a:gd name="T48" fmla="*/ 312 w 368"/>
                <a:gd name="T49" fmla="*/ 280 h 376"/>
                <a:gd name="T50" fmla="*/ 71 w 368"/>
                <a:gd name="T51" fmla="*/ 0 h 376"/>
                <a:gd name="T52" fmla="*/ 7 w 368"/>
                <a:gd name="T53" fmla="*/ 0 h 376"/>
                <a:gd name="T54" fmla="*/ 3 w 368"/>
                <a:gd name="T55" fmla="*/ 5 h 376"/>
                <a:gd name="T56" fmla="*/ 11 w 368"/>
                <a:gd name="T57" fmla="*/ 11 h 376"/>
                <a:gd name="T58" fmla="*/ 20 w 368"/>
                <a:gd name="T59" fmla="*/ 14 h 376"/>
                <a:gd name="T60" fmla="*/ 28 w 368"/>
                <a:gd name="T61" fmla="*/ 19 h 376"/>
                <a:gd name="T62" fmla="*/ 35 w 368"/>
                <a:gd name="T63" fmla="*/ 26 h 376"/>
                <a:gd name="T64" fmla="*/ 33 w 368"/>
                <a:gd name="T65" fmla="*/ 331 h 376"/>
                <a:gd name="T66" fmla="*/ 29 w 368"/>
                <a:gd name="T67" fmla="*/ 339 h 376"/>
                <a:gd name="T68" fmla="*/ 22 w 368"/>
                <a:gd name="T69" fmla="*/ 344 h 376"/>
                <a:gd name="T70" fmla="*/ 12 w 368"/>
                <a:gd name="T71" fmla="*/ 348 h 376"/>
                <a:gd name="T72" fmla="*/ 2 w 368"/>
                <a:gd name="T73" fmla="*/ 353 h 376"/>
                <a:gd name="T74" fmla="*/ 0 w 368"/>
                <a:gd name="T75" fmla="*/ 356 h 376"/>
                <a:gd name="T76" fmla="*/ 2 w 368"/>
                <a:gd name="T77" fmla="*/ 360 h 376"/>
                <a:gd name="T78" fmla="*/ 90 w 368"/>
                <a:gd name="T79" fmla="*/ 363 h 376"/>
                <a:gd name="T80" fmla="*/ 93 w 368"/>
                <a:gd name="T81" fmla="*/ 359 h 376"/>
                <a:gd name="T82" fmla="*/ 88 w 368"/>
                <a:gd name="T83" fmla="*/ 354 h 376"/>
                <a:gd name="T84" fmla="*/ 78 w 368"/>
                <a:gd name="T85" fmla="*/ 350 h 376"/>
                <a:gd name="T86" fmla="*/ 68 w 368"/>
                <a:gd name="T87" fmla="*/ 345 h 376"/>
                <a:gd name="T88" fmla="*/ 60 w 368"/>
                <a:gd name="T89" fmla="*/ 337 h 376"/>
                <a:gd name="T90" fmla="*/ 66 w 368"/>
                <a:gd name="T91" fmla="*/ 64 h 376"/>
                <a:gd name="T92" fmla="*/ 333 w 368"/>
                <a:gd name="T93" fmla="*/ 375 h 376"/>
                <a:gd name="T94" fmla="*/ 334 w 368"/>
                <a:gd name="T95" fmla="*/ 3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8" h="376">
                  <a:moveTo>
                    <a:pt x="334" y="372"/>
                  </a:moveTo>
                  <a:lnTo>
                    <a:pt x="335" y="350"/>
                  </a:lnTo>
                  <a:lnTo>
                    <a:pt x="335" y="328"/>
                  </a:lnTo>
                  <a:lnTo>
                    <a:pt x="335" y="305"/>
                  </a:lnTo>
                  <a:lnTo>
                    <a:pt x="334" y="283"/>
                  </a:lnTo>
                  <a:lnTo>
                    <a:pt x="334" y="262"/>
                  </a:lnTo>
                  <a:lnTo>
                    <a:pt x="334" y="239"/>
                  </a:lnTo>
                  <a:lnTo>
                    <a:pt x="333" y="217"/>
                  </a:lnTo>
                  <a:lnTo>
                    <a:pt x="333" y="194"/>
                  </a:lnTo>
                  <a:lnTo>
                    <a:pt x="333" y="172"/>
                  </a:lnTo>
                  <a:lnTo>
                    <a:pt x="334" y="150"/>
                  </a:lnTo>
                  <a:lnTo>
                    <a:pt x="334" y="127"/>
                  </a:lnTo>
                  <a:lnTo>
                    <a:pt x="335" y="106"/>
                  </a:lnTo>
                  <a:lnTo>
                    <a:pt x="337" y="83"/>
                  </a:lnTo>
                  <a:lnTo>
                    <a:pt x="339" y="62"/>
                  </a:lnTo>
                  <a:lnTo>
                    <a:pt x="342" y="41"/>
                  </a:lnTo>
                  <a:lnTo>
                    <a:pt x="346" y="19"/>
                  </a:lnTo>
                  <a:lnTo>
                    <a:pt x="350" y="18"/>
                  </a:lnTo>
                  <a:lnTo>
                    <a:pt x="353" y="16"/>
                  </a:lnTo>
                  <a:lnTo>
                    <a:pt x="356" y="13"/>
                  </a:lnTo>
                  <a:lnTo>
                    <a:pt x="358" y="10"/>
                  </a:lnTo>
                  <a:lnTo>
                    <a:pt x="360" y="10"/>
                  </a:lnTo>
                  <a:lnTo>
                    <a:pt x="363" y="10"/>
                  </a:lnTo>
                  <a:lnTo>
                    <a:pt x="366" y="9"/>
                  </a:lnTo>
                  <a:lnTo>
                    <a:pt x="368" y="7"/>
                  </a:lnTo>
                  <a:lnTo>
                    <a:pt x="288" y="0"/>
                  </a:lnTo>
                  <a:lnTo>
                    <a:pt x="285" y="1"/>
                  </a:lnTo>
                  <a:lnTo>
                    <a:pt x="282" y="3"/>
                  </a:lnTo>
                  <a:lnTo>
                    <a:pt x="280" y="6"/>
                  </a:lnTo>
                  <a:lnTo>
                    <a:pt x="281" y="10"/>
                  </a:lnTo>
                  <a:lnTo>
                    <a:pt x="308" y="19"/>
                  </a:lnTo>
                  <a:lnTo>
                    <a:pt x="311" y="34"/>
                  </a:lnTo>
                  <a:lnTo>
                    <a:pt x="314" y="50"/>
                  </a:lnTo>
                  <a:lnTo>
                    <a:pt x="315" y="65"/>
                  </a:lnTo>
                  <a:lnTo>
                    <a:pt x="317" y="81"/>
                  </a:lnTo>
                  <a:lnTo>
                    <a:pt x="317" y="97"/>
                  </a:lnTo>
                  <a:lnTo>
                    <a:pt x="318" y="113"/>
                  </a:lnTo>
                  <a:lnTo>
                    <a:pt x="318" y="129"/>
                  </a:lnTo>
                  <a:lnTo>
                    <a:pt x="317" y="144"/>
                  </a:lnTo>
                  <a:lnTo>
                    <a:pt x="317" y="161"/>
                  </a:lnTo>
                  <a:lnTo>
                    <a:pt x="316" y="177"/>
                  </a:lnTo>
                  <a:lnTo>
                    <a:pt x="316" y="193"/>
                  </a:lnTo>
                  <a:lnTo>
                    <a:pt x="315" y="210"/>
                  </a:lnTo>
                  <a:lnTo>
                    <a:pt x="315" y="225"/>
                  </a:lnTo>
                  <a:lnTo>
                    <a:pt x="315" y="241"/>
                  </a:lnTo>
                  <a:lnTo>
                    <a:pt x="315" y="257"/>
                  </a:lnTo>
                  <a:lnTo>
                    <a:pt x="316" y="273"/>
                  </a:lnTo>
                  <a:lnTo>
                    <a:pt x="315" y="276"/>
                  </a:lnTo>
                  <a:lnTo>
                    <a:pt x="314" y="279"/>
                  </a:lnTo>
                  <a:lnTo>
                    <a:pt x="312" y="280"/>
                  </a:lnTo>
                  <a:lnTo>
                    <a:pt x="308" y="279"/>
                  </a:lnTo>
                  <a:lnTo>
                    <a:pt x="7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3" y="5"/>
                  </a:lnTo>
                  <a:lnTo>
                    <a:pt x="6" y="9"/>
                  </a:lnTo>
                  <a:lnTo>
                    <a:pt x="11" y="11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5" y="17"/>
                  </a:lnTo>
                  <a:lnTo>
                    <a:pt x="28" y="19"/>
                  </a:lnTo>
                  <a:lnTo>
                    <a:pt x="32" y="23"/>
                  </a:lnTo>
                  <a:lnTo>
                    <a:pt x="35" y="26"/>
                  </a:lnTo>
                  <a:lnTo>
                    <a:pt x="37" y="31"/>
                  </a:lnTo>
                  <a:lnTo>
                    <a:pt x="33" y="331"/>
                  </a:lnTo>
                  <a:lnTo>
                    <a:pt x="32" y="335"/>
                  </a:lnTo>
                  <a:lnTo>
                    <a:pt x="29" y="339"/>
                  </a:lnTo>
                  <a:lnTo>
                    <a:pt x="26" y="342"/>
                  </a:lnTo>
                  <a:lnTo>
                    <a:pt x="22" y="344"/>
                  </a:lnTo>
                  <a:lnTo>
                    <a:pt x="17" y="346"/>
                  </a:lnTo>
                  <a:lnTo>
                    <a:pt x="12" y="348"/>
                  </a:lnTo>
                  <a:lnTo>
                    <a:pt x="7" y="351"/>
                  </a:lnTo>
                  <a:lnTo>
                    <a:pt x="2" y="353"/>
                  </a:lnTo>
                  <a:lnTo>
                    <a:pt x="1" y="355"/>
                  </a:lnTo>
                  <a:lnTo>
                    <a:pt x="0" y="356"/>
                  </a:lnTo>
                  <a:lnTo>
                    <a:pt x="0" y="357"/>
                  </a:lnTo>
                  <a:lnTo>
                    <a:pt x="2" y="360"/>
                  </a:lnTo>
                  <a:lnTo>
                    <a:pt x="87" y="363"/>
                  </a:lnTo>
                  <a:lnTo>
                    <a:pt x="90" y="363"/>
                  </a:lnTo>
                  <a:lnTo>
                    <a:pt x="92" y="361"/>
                  </a:lnTo>
                  <a:lnTo>
                    <a:pt x="93" y="359"/>
                  </a:lnTo>
                  <a:lnTo>
                    <a:pt x="93" y="356"/>
                  </a:lnTo>
                  <a:lnTo>
                    <a:pt x="88" y="354"/>
                  </a:lnTo>
                  <a:lnTo>
                    <a:pt x="83" y="352"/>
                  </a:lnTo>
                  <a:lnTo>
                    <a:pt x="78" y="350"/>
                  </a:lnTo>
                  <a:lnTo>
                    <a:pt x="73" y="348"/>
                  </a:lnTo>
                  <a:lnTo>
                    <a:pt x="68" y="345"/>
                  </a:lnTo>
                  <a:lnTo>
                    <a:pt x="63" y="342"/>
                  </a:lnTo>
                  <a:lnTo>
                    <a:pt x="60" y="337"/>
                  </a:lnTo>
                  <a:lnTo>
                    <a:pt x="58" y="331"/>
                  </a:lnTo>
                  <a:lnTo>
                    <a:pt x="66" y="64"/>
                  </a:lnTo>
                  <a:lnTo>
                    <a:pt x="333" y="376"/>
                  </a:lnTo>
                  <a:lnTo>
                    <a:pt x="333" y="375"/>
                  </a:lnTo>
                  <a:lnTo>
                    <a:pt x="334" y="374"/>
                  </a:lnTo>
                  <a:lnTo>
                    <a:pt x="334" y="373"/>
                  </a:lnTo>
                  <a:lnTo>
                    <a:pt x="334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4" name="Freeform 30"/>
            <p:cNvSpPr>
              <a:spLocks/>
            </p:cNvSpPr>
            <p:nvPr/>
          </p:nvSpPr>
          <p:spPr bwMode="auto">
            <a:xfrm>
              <a:off x="5843" y="521"/>
              <a:ext cx="24" cy="37"/>
            </a:xfrm>
            <a:custGeom>
              <a:avLst/>
              <a:gdLst>
                <a:gd name="T0" fmla="*/ 197 w 210"/>
                <a:gd name="T1" fmla="*/ 359 h 366"/>
                <a:gd name="T2" fmla="*/ 200 w 210"/>
                <a:gd name="T3" fmla="*/ 349 h 366"/>
                <a:gd name="T4" fmla="*/ 205 w 210"/>
                <a:gd name="T5" fmla="*/ 339 h 366"/>
                <a:gd name="T6" fmla="*/ 210 w 210"/>
                <a:gd name="T7" fmla="*/ 329 h 366"/>
                <a:gd name="T8" fmla="*/ 210 w 210"/>
                <a:gd name="T9" fmla="*/ 317 h 366"/>
                <a:gd name="T10" fmla="*/ 205 w 210"/>
                <a:gd name="T11" fmla="*/ 317 h 366"/>
                <a:gd name="T12" fmla="*/ 199 w 210"/>
                <a:gd name="T13" fmla="*/ 317 h 366"/>
                <a:gd name="T14" fmla="*/ 196 w 210"/>
                <a:gd name="T15" fmla="*/ 322 h 366"/>
                <a:gd name="T16" fmla="*/ 192 w 210"/>
                <a:gd name="T17" fmla="*/ 329 h 366"/>
                <a:gd name="T18" fmla="*/ 166 w 210"/>
                <a:gd name="T19" fmla="*/ 337 h 366"/>
                <a:gd name="T20" fmla="*/ 137 w 210"/>
                <a:gd name="T21" fmla="*/ 342 h 366"/>
                <a:gd name="T22" fmla="*/ 106 w 210"/>
                <a:gd name="T23" fmla="*/ 343 h 366"/>
                <a:gd name="T24" fmla="*/ 79 w 210"/>
                <a:gd name="T25" fmla="*/ 341 h 366"/>
                <a:gd name="T26" fmla="*/ 84 w 210"/>
                <a:gd name="T27" fmla="*/ 186 h 366"/>
                <a:gd name="T28" fmla="*/ 103 w 210"/>
                <a:gd name="T29" fmla="*/ 181 h 366"/>
                <a:gd name="T30" fmla="*/ 126 w 210"/>
                <a:gd name="T31" fmla="*/ 182 h 366"/>
                <a:gd name="T32" fmla="*/ 148 w 210"/>
                <a:gd name="T33" fmla="*/ 186 h 366"/>
                <a:gd name="T34" fmla="*/ 165 w 210"/>
                <a:gd name="T35" fmla="*/ 190 h 366"/>
                <a:gd name="T36" fmla="*/ 174 w 210"/>
                <a:gd name="T37" fmla="*/ 203 h 366"/>
                <a:gd name="T38" fmla="*/ 180 w 210"/>
                <a:gd name="T39" fmla="*/ 209 h 366"/>
                <a:gd name="T40" fmla="*/ 184 w 210"/>
                <a:gd name="T41" fmla="*/ 209 h 366"/>
                <a:gd name="T42" fmla="*/ 186 w 210"/>
                <a:gd name="T43" fmla="*/ 136 h 366"/>
                <a:gd name="T44" fmla="*/ 178 w 210"/>
                <a:gd name="T45" fmla="*/ 144 h 366"/>
                <a:gd name="T46" fmla="*/ 170 w 210"/>
                <a:gd name="T47" fmla="*/ 154 h 366"/>
                <a:gd name="T48" fmla="*/ 150 w 210"/>
                <a:gd name="T49" fmla="*/ 162 h 366"/>
                <a:gd name="T50" fmla="*/ 127 w 210"/>
                <a:gd name="T51" fmla="*/ 166 h 366"/>
                <a:gd name="T52" fmla="*/ 102 w 210"/>
                <a:gd name="T53" fmla="*/ 166 h 366"/>
                <a:gd name="T54" fmla="*/ 79 w 210"/>
                <a:gd name="T55" fmla="*/ 162 h 366"/>
                <a:gd name="T56" fmla="*/ 86 w 210"/>
                <a:gd name="T57" fmla="*/ 24 h 366"/>
                <a:gd name="T58" fmla="*/ 111 w 210"/>
                <a:gd name="T59" fmla="*/ 19 h 366"/>
                <a:gd name="T60" fmla="*/ 138 w 210"/>
                <a:gd name="T61" fmla="*/ 20 h 366"/>
                <a:gd name="T62" fmla="*/ 163 w 210"/>
                <a:gd name="T63" fmla="*/ 23 h 366"/>
                <a:gd name="T64" fmla="*/ 181 w 210"/>
                <a:gd name="T65" fmla="*/ 32 h 366"/>
                <a:gd name="T66" fmla="*/ 187 w 210"/>
                <a:gd name="T67" fmla="*/ 40 h 366"/>
                <a:gd name="T68" fmla="*/ 194 w 210"/>
                <a:gd name="T69" fmla="*/ 39 h 366"/>
                <a:gd name="T70" fmla="*/ 195 w 210"/>
                <a:gd name="T71" fmla="*/ 30 h 366"/>
                <a:gd name="T72" fmla="*/ 192 w 210"/>
                <a:gd name="T73" fmla="*/ 18 h 366"/>
                <a:gd name="T74" fmla="*/ 189 w 210"/>
                <a:gd name="T75" fmla="*/ 8 h 366"/>
                <a:gd name="T76" fmla="*/ 3 w 210"/>
                <a:gd name="T77" fmla="*/ 0 h 366"/>
                <a:gd name="T78" fmla="*/ 33 w 210"/>
                <a:gd name="T79" fmla="*/ 332 h 366"/>
                <a:gd name="T80" fmla="*/ 28 w 210"/>
                <a:gd name="T81" fmla="*/ 341 h 366"/>
                <a:gd name="T82" fmla="*/ 19 w 210"/>
                <a:gd name="T83" fmla="*/ 346 h 366"/>
                <a:gd name="T84" fmla="*/ 9 w 210"/>
                <a:gd name="T85" fmla="*/ 351 h 366"/>
                <a:gd name="T86" fmla="*/ 0 w 210"/>
                <a:gd name="T87" fmla="*/ 359 h 366"/>
                <a:gd name="T88" fmla="*/ 6 w 210"/>
                <a:gd name="T89" fmla="*/ 362 h 366"/>
                <a:gd name="T90" fmla="*/ 14 w 210"/>
                <a:gd name="T91" fmla="*/ 362 h 366"/>
                <a:gd name="T92" fmla="*/ 23 w 210"/>
                <a:gd name="T93" fmla="*/ 363 h 366"/>
                <a:gd name="T94" fmla="*/ 31 w 210"/>
                <a:gd name="T95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0" h="366">
                  <a:moveTo>
                    <a:pt x="31" y="366"/>
                  </a:moveTo>
                  <a:lnTo>
                    <a:pt x="197" y="359"/>
                  </a:lnTo>
                  <a:lnTo>
                    <a:pt x="198" y="353"/>
                  </a:lnTo>
                  <a:lnTo>
                    <a:pt x="200" y="349"/>
                  </a:lnTo>
                  <a:lnTo>
                    <a:pt x="203" y="344"/>
                  </a:lnTo>
                  <a:lnTo>
                    <a:pt x="205" y="339"/>
                  </a:lnTo>
                  <a:lnTo>
                    <a:pt x="208" y="334"/>
                  </a:lnTo>
                  <a:lnTo>
                    <a:pt x="210" y="329"/>
                  </a:lnTo>
                  <a:lnTo>
                    <a:pt x="210" y="323"/>
                  </a:lnTo>
                  <a:lnTo>
                    <a:pt x="210" y="317"/>
                  </a:lnTo>
                  <a:lnTo>
                    <a:pt x="208" y="317"/>
                  </a:lnTo>
                  <a:lnTo>
                    <a:pt x="205" y="317"/>
                  </a:lnTo>
                  <a:lnTo>
                    <a:pt x="202" y="317"/>
                  </a:lnTo>
                  <a:lnTo>
                    <a:pt x="199" y="317"/>
                  </a:lnTo>
                  <a:lnTo>
                    <a:pt x="197" y="319"/>
                  </a:lnTo>
                  <a:lnTo>
                    <a:pt x="196" y="322"/>
                  </a:lnTo>
                  <a:lnTo>
                    <a:pt x="194" y="325"/>
                  </a:lnTo>
                  <a:lnTo>
                    <a:pt x="192" y="329"/>
                  </a:lnTo>
                  <a:lnTo>
                    <a:pt x="180" y="334"/>
                  </a:lnTo>
                  <a:lnTo>
                    <a:pt x="166" y="337"/>
                  </a:lnTo>
                  <a:lnTo>
                    <a:pt x="152" y="340"/>
                  </a:lnTo>
                  <a:lnTo>
                    <a:pt x="137" y="342"/>
                  </a:lnTo>
                  <a:lnTo>
                    <a:pt x="122" y="343"/>
                  </a:lnTo>
                  <a:lnTo>
                    <a:pt x="106" y="343"/>
                  </a:lnTo>
                  <a:lnTo>
                    <a:pt x="92" y="342"/>
                  </a:lnTo>
                  <a:lnTo>
                    <a:pt x="79" y="341"/>
                  </a:lnTo>
                  <a:lnTo>
                    <a:pt x="77" y="191"/>
                  </a:lnTo>
                  <a:lnTo>
                    <a:pt x="84" y="186"/>
                  </a:lnTo>
                  <a:lnTo>
                    <a:pt x="93" y="183"/>
                  </a:lnTo>
                  <a:lnTo>
                    <a:pt x="103" y="181"/>
                  </a:lnTo>
                  <a:lnTo>
                    <a:pt x="115" y="181"/>
                  </a:lnTo>
                  <a:lnTo>
                    <a:pt x="126" y="182"/>
                  </a:lnTo>
                  <a:lnTo>
                    <a:pt x="137" y="184"/>
                  </a:lnTo>
                  <a:lnTo>
                    <a:pt x="148" y="186"/>
                  </a:lnTo>
                  <a:lnTo>
                    <a:pt x="158" y="187"/>
                  </a:lnTo>
                  <a:lnTo>
                    <a:pt x="165" y="190"/>
                  </a:lnTo>
                  <a:lnTo>
                    <a:pt x="170" y="196"/>
                  </a:lnTo>
                  <a:lnTo>
                    <a:pt x="174" y="203"/>
                  </a:lnTo>
                  <a:lnTo>
                    <a:pt x="178" y="209"/>
                  </a:lnTo>
                  <a:lnTo>
                    <a:pt x="180" y="209"/>
                  </a:lnTo>
                  <a:lnTo>
                    <a:pt x="182" y="209"/>
                  </a:lnTo>
                  <a:lnTo>
                    <a:pt x="184" y="209"/>
                  </a:lnTo>
                  <a:lnTo>
                    <a:pt x="186" y="209"/>
                  </a:lnTo>
                  <a:lnTo>
                    <a:pt x="186" y="136"/>
                  </a:lnTo>
                  <a:lnTo>
                    <a:pt x="181" y="139"/>
                  </a:lnTo>
                  <a:lnTo>
                    <a:pt x="178" y="144"/>
                  </a:lnTo>
                  <a:lnTo>
                    <a:pt x="175" y="150"/>
                  </a:lnTo>
                  <a:lnTo>
                    <a:pt x="170" y="154"/>
                  </a:lnTo>
                  <a:lnTo>
                    <a:pt x="161" y="158"/>
                  </a:lnTo>
                  <a:lnTo>
                    <a:pt x="150" y="162"/>
                  </a:lnTo>
                  <a:lnTo>
                    <a:pt x="139" y="164"/>
                  </a:lnTo>
                  <a:lnTo>
                    <a:pt x="127" y="166"/>
                  </a:lnTo>
                  <a:lnTo>
                    <a:pt x="115" y="166"/>
                  </a:lnTo>
                  <a:lnTo>
                    <a:pt x="102" y="166"/>
                  </a:lnTo>
                  <a:lnTo>
                    <a:pt x="90" y="164"/>
                  </a:lnTo>
                  <a:lnTo>
                    <a:pt x="79" y="162"/>
                  </a:lnTo>
                  <a:lnTo>
                    <a:pt x="77" y="30"/>
                  </a:lnTo>
                  <a:lnTo>
                    <a:pt x="86" y="24"/>
                  </a:lnTo>
                  <a:lnTo>
                    <a:pt x="97" y="21"/>
                  </a:lnTo>
                  <a:lnTo>
                    <a:pt x="111" y="19"/>
                  </a:lnTo>
                  <a:lnTo>
                    <a:pt x="124" y="19"/>
                  </a:lnTo>
                  <a:lnTo>
                    <a:pt x="138" y="20"/>
                  </a:lnTo>
                  <a:lnTo>
                    <a:pt x="151" y="21"/>
                  </a:lnTo>
                  <a:lnTo>
                    <a:pt x="163" y="23"/>
                  </a:lnTo>
                  <a:lnTo>
                    <a:pt x="174" y="25"/>
                  </a:lnTo>
                  <a:lnTo>
                    <a:pt x="181" y="32"/>
                  </a:lnTo>
                  <a:lnTo>
                    <a:pt x="184" y="36"/>
                  </a:lnTo>
                  <a:lnTo>
                    <a:pt x="187" y="40"/>
                  </a:lnTo>
                  <a:lnTo>
                    <a:pt x="192" y="43"/>
                  </a:lnTo>
                  <a:lnTo>
                    <a:pt x="194" y="39"/>
                  </a:lnTo>
                  <a:lnTo>
                    <a:pt x="195" y="35"/>
                  </a:lnTo>
                  <a:lnTo>
                    <a:pt x="195" y="30"/>
                  </a:lnTo>
                  <a:lnTo>
                    <a:pt x="194" y="23"/>
                  </a:lnTo>
                  <a:lnTo>
                    <a:pt x="192" y="18"/>
                  </a:lnTo>
                  <a:lnTo>
                    <a:pt x="190" y="13"/>
                  </a:lnTo>
                  <a:lnTo>
                    <a:pt x="189" y="8"/>
                  </a:lnTo>
                  <a:lnTo>
                    <a:pt x="187" y="4"/>
                  </a:lnTo>
                  <a:lnTo>
                    <a:pt x="3" y="0"/>
                  </a:lnTo>
                  <a:lnTo>
                    <a:pt x="35" y="30"/>
                  </a:lnTo>
                  <a:lnTo>
                    <a:pt x="33" y="332"/>
                  </a:lnTo>
                  <a:lnTo>
                    <a:pt x="31" y="337"/>
                  </a:lnTo>
                  <a:lnTo>
                    <a:pt x="28" y="341"/>
                  </a:lnTo>
                  <a:lnTo>
                    <a:pt x="24" y="344"/>
                  </a:lnTo>
                  <a:lnTo>
                    <a:pt x="19" y="346"/>
                  </a:lnTo>
                  <a:lnTo>
                    <a:pt x="14" y="348"/>
                  </a:lnTo>
                  <a:lnTo>
                    <a:pt x="9" y="351"/>
                  </a:lnTo>
                  <a:lnTo>
                    <a:pt x="4" y="354"/>
                  </a:lnTo>
                  <a:lnTo>
                    <a:pt x="0" y="359"/>
                  </a:lnTo>
                  <a:lnTo>
                    <a:pt x="3" y="361"/>
                  </a:lnTo>
                  <a:lnTo>
                    <a:pt x="6" y="362"/>
                  </a:lnTo>
                  <a:lnTo>
                    <a:pt x="10" y="362"/>
                  </a:lnTo>
                  <a:lnTo>
                    <a:pt x="14" y="362"/>
                  </a:lnTo>
                  <a:lnTo>
                    <a:pt x="18" y="363"/>
                  </a:lnTo>
                  <a:lnTo>
                    <a:pt x="23" y="363"/>
                  </a:lnTo>
                  <a:lnTo>
                    <a:pt x="27" y="364"/>
                  </a:lnTo>
                  <a:lnTo>
                    <a:pt x="31" y="3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5752" y="520"/>
              <a:ext cx="37" cy="38"/>
            </a:xfrm>
            <a:custGeom>
              <a:avLst/>
              <a:gdLst>
                <a:gd name="T0" fmla="*/ 185 w 332"/>
                <a:gd name="T1" fmla="*/ 377 h 377"/>
                <a:gd name="T2" fmla="*/ 225 w 332"/>
                <a:gd name="T3" fmla="*/ 374 h 377"/>
                <a:gd name="T4" fmla="*/ 267 w 332"/>
                <a:gd name="T5" fmla="*/ 363 h 377"/>
                <a:gd name="T6" fmla="*/ 305 w 332"/>
                <a:gd name="T7" fmla="*/ 349 h 377"/>
                <a:gd name="T8" fmla="*/ 332 w 332"/>
                <a:gd name="T9" fmla="*/ 288 h 377"/>
                <a:gd name="T10" fmla="*/ 329 w 332"/>
                <a:gd name="T11" fmla="*/ 286 h 377"/>
                <a:gd name="T12" fmla="*/ 323 w 332"/>
                <a:gd name="T13" fmla="*/ 287 h 377"/>
                <a:gd name="T14" fmla="*/ 309 w 332"/>
                <a:gd name="T15" fmla="*/ 311 h 377"/>
                <a:gd name="T16" fmla="*/ 289 w 332"/>
                <a:gd name="T17" fmla="*/ 332 h 377"/>
                <a:gd name="T18" fmla="*/ 264 w 332"/>
                <a:gd name="T19" fmla="*/ 347 h 377"/>
                <a:gd name="T20" fmla="*/ 234 w 332"/>
                <a:gd name="T21" fmla="*/ 356 h 377"/>
                <a:gd name="T22" fmla="*/ 193 w 332"/>
                <a:gd name="T23" fmla="*/ 358 h 377"/>
                <a:gd name="T24" fmla="*/ 154 w 332"/>
                <a:gd name="T25" fmla="*/ 350 h 377"/>
                <a:gd name="T26" fmla="*/ 119 w 332"/>
                <a:gd name="T27" fmla="*/ 332 h 377"/>
                <a:gd name="T28" fmla="*/ 91 w 332"/>
                <a:gd name="T29" fmla="*/ 305 h 377"/>
                <a:gd name="T30" fmla="*/ 75 w 332"/>
                <a:gd name="T31" fmla="*/ 282 h 377"/>
                <a:gd name="T32" fmla="*/ 64 w 332"/>
                <a:gd name="T33" fmla="*/ 255 h 377"/>
                <a:gd name="T34" fmla="*/ 56 w 332"/>
                <a:gd name="T35" fmla="*/ 227 h 377"/>
                <a:gd name="T36" fmla="*/ 52 w 332"/>
                <a:gd name="T37" fmla="*/ 198 h 377"/>
                <a:gd name="T38" fmla="*/ 52 w 332"/>
                <a:gd name="T39" fmla="*/ 169 h 377"/>
                <a:gd name="T40" fmla="*/ 55 w 332"/>
                <a:gd name="T41" fmla="*/ 140 h 377"/>
                <a:gd name="T42" fmla="*/ 63 w 332"/>
                <a:gd name="T43" fmla="*/ 113 h 377"/>
                <a:gd name="T44" fmla="*/ 74 w 332"/>
                <a:gd name="T45" fmla="*/ 87 h 377"/>
                <a:gd name="T46" fmla="*/ 91 w 332"/>
                <a:gd name="T47" fmla="*/ 63 h 377"/>
                <a:gd name="T48" fmla="*/ 112 w 332"/>
                <a:gd name="T49" fmla="*/ 42 h 377"/>
                <a:gd name="T50" fmla="*/ 136 w 332"/>
                <a:gd name="T51" fmla="*/ 28 h 377"/>
                <a:gd name="T52" fmla="*/ 165 w 332"/>
                <a:gd name="T53" fmla="*/ 19 h 377"/>
                <a:gd name="T54" fmla="*/ 204 w 332"/>
                <a:gd name="T55" fmla="*/ 19 h 377"/>
                <a:gd name="T56" fmla="*/ 244 w 332"/>
                <a:gd name="T57" fmla="*/ 24 h 377"/>
                <a:gd name="T58" fmla="*/ 280 w 332"/>
                <a:gd name="T59" fmla="*/ 38 h 377"/>
                <a:gd name="T60" fmla="*/ 308 w 332"/>
                <a:gd name="T61" fmla="*/ 65 h 377"/>
                <a:gd name="T62" fmla="*/ 310 w 332"/>
                <a:gd name="T63" fmla="*/ 74 h 377"/>
                <a:gd name="T64" fmla="*/ 316 w 332"/>
                <a:gd name="T65" fmla="*/ 80 h 377"/>
                <a:gd name="T66" fmla="*/ 319 w 332"/>
                <a:gd name="T67" fmla="*/ 80 h 377"/>
                <a:gd name="T68" fmla="*/ 323 w 332"/>
                <a:gd name="T69" fmla="*/ 80 h 377"/>
                <a:gd name="T70" fmla="*/ 303 w 332"/>
                <a:gd name="T71" fmla="*/ 11 h 377"/>
                <a:gd name="T72" fmla="*/ 272 w 332"/>
                <a:gd name="T73" fmla="*/ 9 h 377"/>
                <a:gd name="T74" fmla="*/ 238 w 332"/>
                <a:gd name="T75" fmla="*/ 6 h 377"/>
                <a:gd name="T76" fmla="*/ 205 w 332"/>
                <a:gd name="T77" fmla="*/ 2 h 377"/>
                <a:gd name="T78" fmla="*/ 174 w 332"/>
                <a:gd name="T79" fmla="*/ 1 h 377"/>
                <a:gd name="T80" fmla="*/ 146 w 332"/>
                <a:gd name="T81" fmla="*/ 5 h 377"/>
                <a:gd name="T82" fmla="*/ 118 w 332"/>
                <a:gd name="T83" fmla="*/ 13 h 377"/>
                <a:gd name="T84" fmla="*/ 94 w 332"/>
                <a:gd name="T85" fmla="*/ 23 h 377"/>
                <a:gd name="T86" fmla="*/ 71 w 332"/>
                <a:gd name="T87" fmla="*/ 37 h 377"/>
                <a:gd name="T88" fmla="*/ 52 w 332"/>
                <a:gd name="T89" fmla="*/ 55 h 377"/>
                <a:gd name="T90" fmla="*/ 36 w 332"/>
                <a:gd name="T91" fmla="*/ 74 h 377"/>
                <a:gd name="T92" fmla="*/ 22 w 332"/>
                <a:gd name="T93" fmla="*/ 95 h 377"/>
                <a:gd name="T94" fmla="*/ 12 w 332"/>
                <a:gd name="T95" fmla="*/ 119 h 377"/>
                <a:gd name="T96" fmla="*/ 5 w 332"/>
                <a:gd name="T97" fmla="*/ 144 h 377"/>
                <a:gd name="T98" fmla="*/ 1 w 332"/>
                <a:gd name="T99" fmla="*/ 170 h 377"/>
                <a:gd name="T100" fmla="*/ 0 w 332"/>
                <a:gd name="T101" fmla="*/ 195 h 377"/>
                <a:gd name="T102" fmla="*/ 1 w 332"/>
                <a:gd name="T103" fmla="*/ 221 h 377"/>
                <a:gd name="T104" fmla="*/ 6 w 332"/>
                <a:gd name="T105" fmla="*/ 246 h 377"/>
                <a:gd name="T106" fmla="*/ 13 w 332"/>
                <a:gd name="T107" fmla="*/ 270 h 377"/>
                <a:gd name="T108" fmla="*/ 24 w 332"/>
                <a:gd name="T109" fmla="*/ 292 h 377"/>
                <a:gd name="T110" fmla="*/ 45 w 332"/>
                <a:gd name="T111" fmla="*/ 319 h 377"/>
                <a:gd name="T112" fmla="*/ 75 w 332"/>
                <a:gd name="T113" fmla="*/ 343 h 377"/>
                <a:gd name="T114" fmla="*/ 107 w 332"/>
                <a:gd name="T115" fmla="*/ 360 h 377"/>
                <a:gd name="T116" fmla="*/ 145 w 332"/>
                <a:gd name="T117" fmla="*/ 372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2" h="377">
                  <a:moveTo>
                    <a:pt x="165" y="376"/>
                  </a:moveTo>
                  <a:lnTo>
                    <a:pt x="185" y="377"/>
                  </a:lnTo>
                  <a:lnTo>
                    <a:pt x="205" y="376"/>
                  </a:lnTo>
                  <a:lnTo>
                    <a:pt x="225" y="374"/>
                  </a:lnTo>
                  <a:lnTo>
                    <a:pt x="245" y="369"/>
                  </a:lnTo>
                  <a:lnTo>
                    <a:pt x="267" y="363"/>
                  </a:lnTo>
                  <a:lnTo>
                    <a:pt x="286" y="357"/>
                  </a:lnTo>
                  <a:lnTo>
                    <a:pt x="305" y="349"/>
                  </a:lnTo>
                  <a:lnTo>
                    <a:pt x="323" y="340"/>
                  </a:lnTo>
                  <a:lnTo>
                    <a:pt x="332" y="288"/>
                  </a:lnTo>
                  <a:lnTo>
                    <a:pt x="331" y="287"/>
                  </a:lnTo>
                  <a:lnTo>
                    <a:pt x="329" y="286"/>
                  </a:lnTo>
                  <a:lnTo>
                    <a:pt x="327" y="286"/>
                  </a:lnTo>
                  <a:lnTo>
                    <a:pt x="323" y="287"/>
                  </a:lnTo>
                  <a:lnTo>
                    <a:pt x="317" y="299"/>
                  </a:lnTo>
                  <a:lnTo>
                    <a:pt x="309" y="311"/>
                  </a:lnTo>
                  <a:lnTo>
                    <a:pt x="300" y="322"/>
                  </a:lnTo>
                  <a:lnTo>
                    <a:pt x="289" y="332"/>
                  </a:lnTo>
                  <a:lnTo>
                    <a:pt x="277" y="340"/>
                  </a:lnTo>
                  <a:lnTo>
                    <a:pt x="264" y="347"/>
                  </a:lnTo>
                  <a:lnTo>
                    <a:pt x="249" y="352"/>
                  </a:lnTo>
                  <a:lnTo>
                    <a:pt x="234" y="356"/>
                  </a:lnTo>
                  <a:lnTo>
                    <a:pt x="213" y="358"/>
                  </a:lnTo>
                  <a:lnTo>
                    <a:pt x="193" y="358"/>
                  </a:lnTo>
                  <a:lnTo>
                    <a:pt x="173" y="355"/>
                  </a:lnTo>
                  <a:lnTo>
                    <a:pt x="154" y="350"/>
                  </a:lnTo>
                  <a:lnTo>
                    <a:pt x="136" y="342"/>
                  </a:lnTo>
                  <a:lnTo>
                    <a:pt x="119" y="332"/>
                  </a:lnTo>
                  <a:lnTo>
                    <a:pt x="104" y="320"/>
                  </a:lnTo>
                  <a:lnTo>
                    <a:pt x="91" y="305"/>
                  </a:lnTo>
                  <a:lnTo>
                    <a:pt x="83" y="294"/>
                  </a:lnTo>
                  <a:lnTo>
                    <a:pt x="75" y="282"/>
                  </a:lnTo>
                  <a:lnTo>
                    <a:pt x="69" y="269"/>
                  </a:lnTo>
                  <a:lnTo>
                    <a:pt x="64" y="255"/>
                  </a:lnTo>
                  <a:lnTo>
                    <a:pt x="59" y="241"/>
                  </a:lnTo>
                  <a:lnTo>
                    <a:pt x="56" y="227"/>
                  </a:lnTo>
                  <a:lnTo>
                    <a:pt x="53" y="213"/>
                  </a:lnTo>
                  <a:lnTo>
                    <a:pt x="52" y="198"/>
                  </a:lnTo>
                  <a:lnTo>
                    <a:pt x="51" y="183"/>
                  </a:lnTo>
                  <a:lnTo>
                    <a:pt x="52" y="169"/>
                  </a:lnTo>
                  <a:lnTo>
                    <a:pt x="53" y="155"/>
                  </a:lnTo>
                  <a:lnTo>
                    <a:pt x="55" y="140"/>
                  </a:lnTo>
                  <a:lnTo>
                    <a:pt x="59" y="126"/>
                  </a:lnTo>
                  <a:lnTo>
                    <a:pt x="63" y="113"/>
                  </a:lnTo>
                  <a:lnTo>
                    <a:pt x="68" y="100"/>
                  </a:lnTo>
                  <a:lnTo>
                    <a:pt x="74" y="87"/>
                  </a:lnTo>
                  <a:lnTo>
                    <a:pt x="82" y="74"/>
                  </a:lnTo>
                  <a:lnTo>
                    <a:pt x="91" y="63"/>
                  </a:lnTo>
                  <a:lnTo>
                    <a:pt x="101" y="52"/>
                  </a:lnTo>
                  <a:lnTo>
                    <a:pt x="112" y="42"/>
                  </a:lnTo>
                  <a:lnTo>
                    <a:pt x="123" y="35"/>
                  </a:lnTo>
                  <a:lnTo>
                    <a:pt x="136" y="28"/>
                  </a:lnTo>
                  <a:lnTo>
                    <a:pt x="151" y="23"/>
                  </a:lnTo>
                  <a:lnTo>
                    <a:pt x="165" y="19"/>
                  </a:lnTo>
                  <a:lnTo>
                    <a:pt x="184" y="19"/>
                  </a:lnTo>
                  <a:lnTo>
                    <a:pt x="204" y="19"/>
                  </a:lnTo>
                  <a:lnTo>
                    <a:pt x="224" y="20"/>
                  </a:lnTo>
                  <a:lnTo>
                    <a:pt x="244" y="24"/>
                  </a:lnTo>
                  <a:lnTo>
                    <a:pt x="263" y="29"/>
                  </a:lnTo>
                  <a:lnTo>
                    <a:pt x="280" y="38"/>
                  </a:lnTo>
                  <a:lnTo>
                    <a:pt x="295" y="50"/>
                  </a:lnTo>
                  <a:lnTo>
                    <a:pt x="308" y="65"/>
                  </a:lnTo>
                  <a:lnTo>
                    <a:pt x="309" y="70"/>
                  </a:lnTo>
                  <a:lnTo>
                    <a:pt x="310" y="74"/>
                  </a:lnTo>
                  <a:lnTo>
                    <a:pt x="312" y="77"/>
                  </a:lnTo>
                  <a:lnTo>
                    <a:pt x="316" y="80"/>
                  </a:lnTo>
                  <a:lnTo>
                    <a:pt x="317" y="80"/>
                  </a:lnTo>
                  <a:lnTo>
                    <a:pt x="319" y="80"/>
                  </a:lnTo>
                  <a:lnTo>
                    <a:pt x="321" y="80"/>
                  </a:lnTo>
                  <a:lnTo>
                    <a:pt x="323" y="80"/>
                  </a:lnTo>
                  <a:lnTo>
                    <a:pt x="318" y="11"/>
                  </a:lnTo>
                  <a:lnTo>
                    <a:pt x="303" y="11"/>
                  </a:lnTo>
                  <a:lnTo>
                    <a:pt x="288" y="10"/>
                  </a:lnTo>
                  <a:lnTo>
                    <a:pt x="272" y="9"/>
                  </a:lnTo>
                  <a:lnTo>
                    <a:pt x="256" y="7"/>
                  </a:lnTo>
                  <a:lnTo>
                    <a:pt x="238" y="6"/>
                  </a:lnTo>
                  <a:lnTo>
                    <a:pt x="221" y="4"/>
                  </a:lnTo>
                  <a:lnTo>
                    <a:pt x="205" y="2"/>
                  </a:lnTo>
                  <a:lnTo>
                    <a:pt x="188" y="0"/>
                  </a:lnTo>
                  <a:lnTo>
                    <a:pt x="174" y="1"/>
                  </a:lnTo>
                  <a:lnTo>
                    <a:pt x="160" y="2"/>
                  </a:lnTo>
                  <a:lnTo>
                    <a:pt x="146" y="5"/>
                  </a:lnTo>
                  <a:lnTo>
                    <a:pt x="131" y="8"/>
                  </a:lnTo>
                  <a:lnTo>
                    <a:pt x="118" y="13"/>
                  </a:lnTo>
                  <a:lnTo>
                    <a:pt x="106" y="18"/>
                  </a:lnTo>
                  <a:lnTo>
                    <a:pt x="94" y="23"/>
                  </a:lnTo>
                  <a:lnTo>
                    <a:pt x="82" y="30"/>
                  </a:lnTo>
                  <a:lnTo>
                    <a:pt x="71" y="37"/>
                  </a:lnTo>
                  <a:lnTo>
                    <a:pt x="61" y="46"/>
                  </a:lnTo>
                  <a:lnTo>
                    <a:pt x="52" y="55"/>
                  </a:lnTo>
                  <a:lnTo>
                    <a:pt x="43" y="64"/>
                  </a:lnTo>
                  <a:lnTo>
                    <a:pt x="36" y="74"/>
                  </a:lnTo>
                  <a:lnTo>
                    <a:pt x="29" y="84"/>
                  </a:lnTo>
                  <a:lnTo>
                    <a:pt x="22" y="95"/>
                  </a:lnTo>
                  <a:lnTo>
                    <a:pt x="17" y="107"/>
                  </a:lnTo>
                  <a:lnTo>
                    <a:pt x="12" y="119"/>
                  </a:lnTo>
                  <a:lnTo>
                    <a:pt x="8" y="131"/>
                  </a:lnTo>
                  <a:lnTo>
                    <a:pt x="5" y="144"/>
                  </a:lnTo>
                  <a:lnTo>
                    <a:pt x="3" y="157"/>
                  </a:lnTo>
                  <a:lnTo>
                    <a:pt x="1" y="170"/>
                  </a:lnTo>
                  <a:lnTo>
                    <a:pt x="0" y="183"/>
                  </a:lnTo>
                  <a:lnTo>
                    <a:pt x="0" y="195"/>
                  </a:lnTo>
                  <a:lnTo>
                    <a:pt x="0" y="209"/>
                  </a:lnTo>
                  <a:lnTo>
                    <a:pt x="1" y="221"/>
                  </a:lnTo>
                  <a:lnTo>
                    <a:pt x="3" y="234"/>
                  </a:lnTo>
                  <a:lnTo>
                    <a:pt x="6" y="246"/>
                  </a:lnTo>
                  <a:lnTo>
                    <a:pt x="9" y="258"/>
                  </a:lnTo>
                  <a:lnTo>
                    <a:pt x="13" y="270"/>
                  </a:lnTo>
                  <a:lnTo>
                    <a:pt x="18" y="282"/>
                  </a:lnTo>
                  <a:lnTo>
                    <a:pt x="24" y="292"/>
                  </a:lnTo>
                  <a:lnTo>
                    <a:pt x="31" y="303"/>
                  </a:lnTo>
                  <a:lnTo>
                    <a:pt x="45" y="319"/>
                  </a:lnTo>
                  <a:lnTo>
                    <a:pt x="60" y="332"/>
                  </a:lnTo>
                  <a:lnTo>
                    <a:pt x="75" y="343"/>
                  </a:lnTo>
                  <a:lnTo>
                    <a:pt x="90" y="352"/>
                  </a:lnTo>
                  <a:lnTo>
                    <a:pt x="107" y="360"/>
                  </a:lnTo>
                  <a:lnTo>
                    <a:pt x="125" y="366"/>
                  </a:lnTo>
                  <a:lnTo>
                    <a:pt x="145" y="372"/>
                  </a:lnTo>
                  <a:lnTo>
                    <a:pt x="165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6" name="Freeform 32"/>
            <p:cNvSpPr>
              <a:spLocks/>
            </p:cNvSpPr>
            <p:nvPr/>
          </p:nvSpPr>
          <p:spPr bwMode="auto">
            <a:xfrm>
              <a:off x="5796" y="521"/>
              <a:ext cx="40" cy="36"/>
            </a:xfrm>
            <a:custGeom>
              <a:avLst/>
              <a:gdLst>
                <a:gd name="T0" fmla="*/ 354 w 358"/>
                <a:gd name="T1" fmla="*/ 364 h 365"/>
                <a:gd name="T2" fmla="*/ 350 w 358"/>
                <a:gd name="T3" fmla="*/ 356 h 365"/>
                <a:gd name="T4" fmla="*/ 317 w 358"/>
                <a:gd name="T5" fmla="*/ 316 h 365"/>
                <a:gd name="T6" fmla="*/ 315 w 358"/>
                <a:gd name="T7" fmla="*/ 257 h 365"/>
                <a:gd name="T8" fmla="*/ 315 w 358"/>
                <a:gd name="T9" fmla="*/ 195 h 365"/>
                <a:gd name="T10" fmla="*/ 318 w 358"/>
                <a:gd name="T11" fmla="*/ 167 h 365"/>
                <a:gd name="T12" fmla="*/ 317 w 358"/>
                <a:gd name="T13" fmla="*/ 139 h 365"/>
                <a:gd name="T14" fmla="*/ 317 w 358"/>
                <a:gd name="T15" fmla="*/ 115 h 365"/>
                <a:gd name="T16" fmla="*/ 317 w 358"/>
                <a:gd name="T17" fmla="*/ 101 h 365"/>
                <a:gd name="T18" fmla="*/ 317 w 358"/>
                <a:gd name="T19" fmla="*/ 88 h 365"/>
                <a:gd name="T20" fmla="*/ 318 w 358"/>
                <a:gd name="T21" fmla="*/ 66 h 365"/>
                <a:gd name="T22" fmla="*/ 319 w 358"/>
                <a:gd name="T23" fmla="*/ 42 h 365"/>
                <a:gd name="T24" fmla="*/ 327 w 358"/>
                <a:gd name="T25" fmla="*/ 20 h 365"/>
                <a:gd name="T26" fmla="*/ 241 w 358"/>
                <a:gd name="T27" fmla="*/ 1 h 365"/>
                <a:gd name="T28" fmla="*/ 244 w 358"/>
                <a:gd name="T29" fmla="*/ 11 h 365"/>
                <a:gd name="T30" fmla="*/ 253 w 358"/>
                <a:gd name="T31" fmla="*/ 12 h 365"/>
                <a:gd name="T32" fmla="*/ 269 w 358"/>
                <a:gd name="T33" fmla="*/ 21 h 365"/>
                <a:gd name="T34" fmla="*/ 278 w 358"/>
                <a:gd name="T35" fmla="*/ 158 h 365"/>
                <a:gd name="T36" fmla="*/ 264 w 358"/>
                <a:gd name="T37" fmla="*/ 166 h 365"/>
                <a:gd name="T38" fmla="*/ 252 w 358"/>
                <a:gd name="T39" fmla="*/ 164 h 365"/>
                <a:gd name="T40" fmla="*/ 246 w 358"/>
                <a:gd name="T41" fmla="*/ 160 h 365"/>
                <a:gd name="T42" fmla="*/ 240 w 358"/>
                <a:gd name="T43" fmla="*/ 165 h 365"/>
                <a:gd name="T44" fmla="*/ 82 w 358"/>
                <a:gd name="T45" fmla="*/ 23 h 365"/>
                <a:gd name="T46" fmla="*/ 93 w 358"/>
                <a:gd name="T47" fmla="*/ 13 h 365"/>
                <a:gd name="T48" fmla="*/ 110 w 358"/>
                <a:gd name="T49" fmla="*/ 6 h 365"/>
                <a:gd name="T50" fmla="*/ 1 w 358"/>
                <a:gd name="T51" fmla="*/ 1 h 365"/>
                <a:gd name="T52" fmla="*/ 1 w 358"/>
                <a:gd name="T53" fmla="*/ 7 h 365"/>
                <a:gd name="T54" fmla="*/ 11 w 358"/>
                <a:gd name="T55" fmla="*/ 8 h 365"/>
                <a:gd name="T56" fmla="*/ 26 w 358"/>
                <a:gd name="T57" fmla="*/ 16 h 365"/>
                <a:gd name="T58" fmla="*/ 35 w 358"/>
                <a:gd name="T59" fmla="*/ 49 h 365"/>
                <a:gd name="T60" fmla="*/ 36 w 358"/>
                <a:gd name="T61" fmla="*/ 109 h 365"/>
                <a:gd name="T62" fmla="*/ 37 w 358"/>
                <a:gd name="T63" fmla="*/ 169 h 365"/>
                <a:gd name="T64" fmla="*/ 36 w 358"/>
                <a:gd name="T65" fmla="*/ 228 h 365"/>
                <a:gd name="T66" fmla="*/ 32 w 358"/>
                <a:gd name="T67" fmla="*/ 287 h 365"/>
                <a:gd name="T68" fmla="*/ 23 w 358"/>
                <a:gd name="T69" fmla="*/ 345 h 365"/>
                <a:gd name="T70" fmla="*/ 16 w 358"/>
                <a:gd name="T71" fmla="*/ 349 h 365"/>
                <a:gd name="T72" fmla="*/ 109 w 358"/>
                <a:gd name="T73" fmla="*/ 363 h 365"/>
                <a:gd name="T74" fmla="*/ 113 w 358"/>
                <a:gd name="T75" fmla="*/ 357 h 365"/>
                <a:gd name="T76" fmla="*/ 102 w 358"/>
                <a:gd name="T77" fmla="*/ 351 h 365"/>
                <a:gd name="T78" fmla="*/ 90 w 358"/>
                <a:gd name="T79" fmla="*/ 345 h 365"/>
                <a:gd name="T80" fmla="*/ 80 w 358"/>
                <a:gd name="T81" fmla="*/ 333 h 365"/>
                <a:gd name="T82" fmla="*/ 77 w 358"/>
                <a:gd name="T83" fmla="*/ 303 h 365"/>
                <a:gd name="T84" fmla="*/ 77 w 358"/>
                <a:gd name="T85" fmla="*/ 276 h 365"/>
                <a:gd name="T86" fmla="*/ 79 w 358"/>
                <a:gd name="T87" fmla="*/ 247 h 365"/>
                <a:gd name="T88" fmla="*/ 76 w 358"/>
                <a:gd name="T89" fmla="*/ 216 h 365"/>
                <a:gd name="T90" fmla="*/ 80 w 358"/>
                <a:gd name="T91" fmla="*/ 188 h 365"/>
                <a:gd name="T92" fmla="*/ 274 w 358"/>
                <a:gd name="T93" fmla="*/ 200 h 365"/>
                <a:gd name="T94" fmla="*/ 278 w 358"/>
                <a:gd name="T95" fmla="*/ 255 h 365"/>
                <a:gd name="T96" fmla="*/ 274 w 358"/>
                <a:gd name="T97" fmla="*/ 314 h 365"/>
                <a:gd name="T98" fmla="*/ 268 w 358"/>
                <a:gd name="T99" fmla="*/ 342 h 365"/>
                <a:gd name="T100" fmla="*/ 254 w 358"/>
                <a:gd name="T101" fmla="*/ 350 h 365"/>
                <a:gd name="T102" fmla="*/ 237 w 358"/>
                <a:gd name="T103" fmla="*/ 356 h 365"/>
                <a:gd name="T104" fmla="*/ 241 w 358"/>
                <a:gd name="T10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8" h="365">
                  <a:moveTo>
                    <a:pt x="244" y="365"/>
                  </a:moveTo>
                  <a:lnTo>
                    <a:pt x="350" y="365"/>
                  </a:lnTo>
                  <a:lnTo>
                    <a:pt x="354" y="364"/>
                  </a:lnTo>
                  <a:lnTo>
                    <a:pt x="355" y="361"/>
                  </a:lnTo>
                  <a:lnTo>
                    <a:pt x="353" y="357"/>
                  </a:lnTo>
                  <a:lnTo>
                    <a:pt x="350" y="356"/>
                  </a:lnTo>
                  <a:lnTo>
                    <a:pt x="331" y="349"/>
                  </a:lnTo>
                  <a:lnTo>
                    <a:pt x="322" y="334"/>
                  </a:lnTo>
                  <a:lnTo>
                    <a:pt x="317" y="316"/>
                  </a:lnTo>
                  <a:lnTo>
                    <a:pt x="315" y="297"/>
                  </a:lnTo>
                  <a:lnTo>
                    <a:pt x="314" y="277"/>
                  </a:lnTo>
                  <a:lnTo>
                    <a:pt x="315" y="257"/>
                  </a:lnTo>
                  <a:lnTo>
                    <a:pt x="316" y="235"/>
                  </a:lnTo>
                  <a:lnTo>
                    <a:pt x="316" y="215"/>
                  </a:lnTo>
                  <a:lnTo>
                    <a:pt x="315" y="195"/>
                  </a:lnTo>
                  <a:lnTo>
                    <a:pt x="317" y="185"/>
                  </a:lnTo>
                  <a:lnTo>
                    <a:pt x="318" y="176"/>
                  </a:lnTo>
                  <a:lnTo>
                    <a:pt x="318" y="167"/>
                  </a:lnTo>
                  <a:lnTo>
                    <a:pt x="318" y="158"/>
                  </a:lnTo>
                  <a:lnTo>
                    <a:pt x="318" y="149"/>
                  </a:lnTo>
                  <a:lnTo>
                    <a:pt x="317" y="139"/>
                  </a:lnTo>
                  <a:lnTo>
                    <a:pt x="317" y="130"/>
                  </a:lnTo>
                  <a:lnTo>
                    <a:pt x="318" y="120"/>
                  </a:lnTo>
                  <a:lnTo>
                    <a:pt x="317" y="115"/>
                  </a:lnTo>
                  <a:lnTo>
                    <a:pt x="316" y="110"/>
                  </a:lnTo>
                  <a:lnTo>
                    <a:pt x="317" y="105"/>
                  </a:lnTo>
                  <a:lnTo>
                    <a:pt x="317" y="101"/>
                  </a:lnTo>
                  <a:lnTo>
                    <a:pt x="318" y="96"/>
                  </a:lnTo>
                  <a:lnTo>
                    <a:pt x="318" y="92"/>
                  </a:lnTo>
                  <a:lnTo>
                    <a:pt x="317" y="88"/>
                  </a:lnTo>
                  <a:lnTo>
                    <a:pt x="315" y="82"/>
                  </a:lnTo>
                  <a:lnTo>
                    <a:pt x="317" y="74"/>
                  </a:lnTo>
                  <a:lnTo>
                    <a:pt x="318" y="66"/>
                  </a:lnTo>
                  <a:lnTo>
                    <a:pt x="318" y="58"/>
                  </a:lnTo>
                  <a:lnTo>
                    <a:pt x="319" y="50"/>
                  </a:lnTo>
                  <a:lnTo>
                    <a:pt x="319" y="42"/>
                  </a:lnTo>
                  <a:lnTo>
                    <a:pt x="321" y="34"/>
                  </a:lnTo>
                  <a:lnTo>
                    <a:pt x="323" y="26"/>
                  </a:lnTo>
                  <a:lnTo>
                    <a:pt x="327" y="20"/>
                  </a:lnTo>
                  <a:lnTo>
                    <a:pt x="358" y="3"/>
                  </a:lnTo>
                  <a:lnTo>
                    <a:pt x="244" y="0"/>
                  </a:lnTo>
                  <a:lnTo>
                    <a:pt x="241" y="1"/>
                  </a:lnTo>
                  <a:lnTo>
                    <a:pt x="241" y="4"/>
                  </a:lnTo>
                  <a:lnTo>
                    <a:pt x="243" y="8"/>
                  </a:lnTo>
                  <a:lnTo>
                    <a:pt x="244" y="11"/>
                  </a:lnTo>
                  <a:lnTo>
                    <a:pt x="247" y="11"/>
                  </a:lnTo>
                  <a:lnTo>
                    <a:pt x="250" y="11"/>
                  </a:lnTo>
                  <a:lnTo>
                    <a:pt x="253" y="12"/>
                  </a:lnTo>
                  <a:lnTo>
                    <a:pt x="257" y="12"/>
                  </a:lnTo>
                  <a:lnTo>
                    <a:pt x="263" y="16"/>
                  </a:lnTo>
                  <a:lnTo>
                    <a:pt x="269" y="21"/>
                  </a:lnTo>
                  <a:lnTo>
                    <a:pt x="274" y="26"/>
                  </a:lnTo>
                  <a:lnTo>
                    <a:pt x="278" y="34"/>
                  </a:lnTo>
                  <a:lnTo>
                    <a:pt x="278" y="158"/>
                  </a:lnTo>
                  <a:lnTo>
                    <a:pt x="276" y="164"/>
                  </a:lnTo>
                  <a:lnTo>
                    <a:pt x="271" y="166"/>
                  </a:lnTo>
                  <a:lnTo>
                    <a:pt x="264" y="166"/>
                  </a:lnTo>
                  <a:lnTo>
                    <a:pt x="257" y="166"/>
                  </a:lnTo>
                  <a:lnTo>
                    <a:pt x="255" y="165"/>
                  </a:lnTo>
                  <a:lnTo>
                    <a:pt x="252" y="164"/>
                  </a:lnTo>
                  <a:lnTo>
                    <a:pt x="250" y="162"/>
                  </a:lnTo>
                  <a:lnTo>
                    <a:pt x="248" y="160"/>
                  </a:lnTo>
                  <a:lnTo>
                    <a:pt x="246" y="160"/>
                  </a:lnTo>
                  <a:lnTo>
                    <a:pt x="244" y="161"/>
                  </a:lnTo>
                  <a:lnTo>
                    <a:pt x="243" y="163"/>
                  </a:lnTo>
                  <a:lnTo>
                    <a:pt x="240" y="165"/>
                  </a:lnTo>
                  <a:lnTo>
                    <a:pt x="80" y="161"/>
                  </a:lnTo>
                  <a:lnTo>
                    <a:pt x="80" y="29"/>
                  </a:lnTo>
                  <a:lnTo>
                    <a:pt x="82" y="23"/>
                  </a:lnTo>
                  <a:lnTo>
                    <a:pt x="85" y="19"/>
                  </a:lnTo>
                  <a:lnTo>
                    <a:pt x="89" y="16"/>
                  </a:lnTo>
                  <a:lnTo>
                    <a:pt x="93" y="13"/>
                  </a:lnTo>
                  <a:lnTo>
                    <a:pt x="99" y="11"/>
                  </a:lnTo>
                  <a:lnTo>
                    <a:pt x="104" y="8"/>
                  </a:lnTo>
                  <a:lnTo>
                    <a:pt x="110" y="6"/>
                  </a:lnTo>
                  <a:lnTo>
                    <a:pt x="115" y="3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11" y="8"/>
                  </a:lnTo>
                  <a:lnTo>
                    <a:pt x="15" y="8"/>
                  </a:lnTo>
                  <a:lnTo>
                    <a:pt x="21" y="11"/>
                  </a:lnTo>
                  <a:lnTo>
                    <a:pt x="26" y="16"/>
                  </a:lnTo>
                  <a:lnTo>
                    <a:pt x="31" y="22"/>
                  </a:lnTo>
                  <a:lnTo>
                    <a:pt x="35" y="29"/>
                  </a:lnTo>
                  <a:lnTo>
                    <a:pt x="35" y="49"/>
                  </a:lnTo>
                  <a:lnTo>
                    <a:pt x="35" y="69"/>
                  </a:lnTo>
                  <a:lnTo>
                    <a:pt x="36" y="89"/>
                  </a:lnTo>
                  <a:lnTo>
                    <a:pt x="36" y="109"/>
                  </a:lnTo>
                  <a:lnTo>
                    <a:pt x="37" y="128"/>
                  </a:lnTo>
                  <a:lnTo>
                    <a:pt x="37" y="149"/>
                  </a:lnTo>
                  <a:lnTo>
                    <a:pt x="37" y="169"/>
                  </a:lnTo>
                  <a:lnTo>
                    <a:pt x="37" y="188"/>
                  </a:lnTo>
                  <a:lnTo>
                    <a:pt x="37" y="209"/>
                  </a:lnTo>
                  <a:lnTo>
                    <a:pt x="36" y="228"/>
                  </a:lnTo>
                  <a:lnTo>
                    <a:pt x="36" y="248"/>
                  </a:lnTo>
                  <a:lnTo>
                    <a:pt x="34" y="268"/>
                  </a:lnTo>
                  <a:lnTo>
                    <a:pt x="32" y="287"/>
                  </a:lnTo>
                  <a:lnTo>
                    <a:pt x="30" y="307"/>
                  </a:lnTo>
                  <a:lnTo>
                    <a:pt x="27" y="326"/>
                  </a:lnTo>
                  <a:lnTo>
                    <a:pt x="23" y="345"/>
                  </a:lnTo>
                  <a:lnTo>
                    <a:pt x="20" y="346"/>
                  </a:lnTo>
                  <a:lnTo>
                    <a:pt x="17" y="348"/>
                  </a:lnTo>
                  <a:lnTo>
                    <a:pt x="16" y="349"/>
                  </a:lnTo>
                  <a:lnTo>
                    <a:pt x="15" y="349"/>
                  </a:lnTo>
                  <a:lnTo>
                    <a:pt x="0" y="354"/>
                  </a:lnTo>
                  <a:lnTo>
                    <a:pt x="109" y="363"/>
                  </a:lnTo>
                  <a:lnTo>
                    <a:pt x="112" y="360"/>
                  </a:lnTo>
                  <a:lnTo>
                    <a:pt x="114" y="358"/>
                  </a:lnTo>
                  <a:lnTo>
                    <a:pt x="113" y="357"/>
                  </a:lnTo>
                  <a:lnTo>
                    <a:pt x="112" y="354"/>
                  </a:lnTo>
                  <a:lnTo>
                    <a:pt x="107" y="353"/>
                  </a:lnTo>
                  <a:lnTo>
                    <a:pt x="102" y="351"/>
                  </a:lnTo>
                  <a:lnTo>
                    <a:pt x="98" y="350"/>
                  </a:lnTo>
                  <a:lnTo>
                    <a:pt x="93" y="348"/>
                  </a:lnTo>
                  <a:lnTo>
                    <a:pt x="90" y="345"/>
                  </a:lnTo>
                  <a:lnTo>
                    <a:pt x="86" y="342"/>
                  </a:lnTo>
                  <a:lnTo>
                    <a:pt x="83" y="338"/>
                  </a:lnTo>
                  <a:lnTo>
                    <a:pt x="80" y="333"/>
                  </a:lnTo>
                  <a:lnTo>
                    <a:pt x="79" y="323"/>
                  </a:lnTo>
                  <a:lnTo>
                    <a:pt x="77" y="314"/>
                  </a:lnTo>
                  <a:lnTo>
                    <a:pt x="77" y="303"/>
                  </a:lnTo>
                  <a:lnTo>
                    <a:pt x="77" y="294"/>
                  </a:lnTo>
                  <a:lnTo>
                    <a:pt x="77" y="285"/>
                  </a:lnTo>
                  <a:lnTo>
                    <a:pt x="77" y="276"/>
                  </a:lnTo>
                  <a:lnTo>
                    <a:pt x="77" y="267"/>
                  </a:lnTo>
                  <a:lnTo>
                    <a:pt x="77" y="258"/>
                  </a:lnTo>
                  <a:lnTo>
                    <a:pt x="79" y="247"/>
                  </a:lnTo>
                  <a:lnTo>
                    <a:pt x="79" y="237"/>
                  </a:lnTo>
                  <a:lnTo>
                    <a:pt x="77" y="226"/>
                  </a:lnTo>
                  <a:lnTo>
                    <a:pt x="76" y="216"/>
                  </a:lnTo>
                  <a:lnTo>
                    <a:pt x="76" y="207"/>
                  </a:lnTo>
                  <a:lnTo>
                    <a:pt x="76" y="198"/>
                  </a:lnTo>
                  <a:lnTo>
                    <a:pt x="80" y="188"/>
                  </a:lnTo>
                  <a:lnTo>
                    <a:pt x="84" y="180"/>
                  </a:lnTo>
                  <a:lnTo>
                    <a:pt x="269" y="183"/>
                  </a:lnTo>
                  <a:lnTo>
                    <a:pt x="274" y="200"/>
                  </a:lnTo>
                  <a:lnTo>
                    <a:pt x="277" y="217"/>
                  </a:lnTo>
                  <a:lnTo>
                    <a:pt x="278" y="235"/>
                  </a:lnTo>
                  <a:lnTo>
                    <a:pt x="278" y="255"/>
                  </a:lnTo>
                  <a:lnTo>
                    <a:pt x="277" y="275"/>
                  </a:lnTo>
                  <a:lnTo>
                    <a:pt x="276" y="294"/>
                  </a:lnTo>
                  <a:lnTo>
                    <a:pt x="274" y="314"/>
                  </a:lnTo>
                  <a:lnTo>
                    <a:pt x="273" y="333"/>
                  </a:lnTo>
                  <a:lnTo>
                    <a:pt x="271" y="338"/>
                  </a:lnTo>
                  <a:lnTo>
                    <a:pt x="268" y="342"/>
                  </a:lnTo>
                  <a:lnTo>
                    <a:pt x="264" y="345"/>
                  </a:lnTo>
                  <a:lnTo>
                    <a:pt x="259" y="348"/>
                  </a:lnTo>
                  <a:lnTo>
                    <a:pt x="254" y="350"/>
                  </a:lnTo>
                  <a:lnTo>
                    <a:pt x="248" y="352"/>
                  </a:lnTo>
                  <a:lnTo>
                    <a:pt x="242" y="354"/>
                  </a:lnTo>
                  <a:lnTo>
                    <a:pt x="237" y="356"/>
                  </a:lnTo>
                  <a:lnTo>
                    <a:pt x="237" y="360"/>
                  </a:lnTo>
                  <a:lnTo>
                    <a:pt x="239" y="363"/>
                  </a:lnTo>
                  <a:lnTo>
                    <a:pt x="241" y="365"/>
                  </a:lnTo>
                  <a:lnTo>
                    <a:pt x="244" y="3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5662" y="520"/>
              <a:ext cx="40" cy="37"/>
            </a:xfrm>
            <a:custGeom>
              <a:avLst/>
              <a:gdLst>
                <a:gd name="T0" fmla="*/ 353 w 353"/>
                <a:gd name="T1" fmla="*/ 361 h 367"/>
                <a:gd name="T2" fmla="*/ 336 w 353"/>
                <a:gd name="T3" fmla="*/ 351 h 367"/>
                <a:gd name="T4" fmla="*/ 322 w 353"/>
                <a:gd name="T5" fmla="*/ 339 h 367"/>
                <a:gd name="T6" fmla="*/ 310 w 353"/>
                <a:gd name="T7" fmla="*/ 324 h 367"/>
                <a:gd name="T8" fmla="*/ 301 w 353"/>
                <a:gd name="T9" fmla="*/ 306 h 367"/>
                <a:gd name="T10" fmla="*/ 286 w 353"/>
                <a:gd name="T11" fmla="*/ 269 h 367"/>
                <a:gd name="T12" fmla="*/ 272 w 353"/>
                <a:gd name="T13" fmla="*/ 231 h 367"/>
                <a:gd name="T14" fmla="*/ 256 w 353"/>
                <a:gd name="T15" fmla="*/ 194 h 367"/>
                <a:gd name="T16" fmla="*/ 242 w 353"/>
                <a:gd name="T17" fmla="*/ 158 h 367"/>
                <a:gd name="T18" fmla="*/ 227 w 353"/>
                <a:gd name="T19" fmla="*/ 121 h 367"/>
                <a:gd name="T20" fmla="*/ 213 w 353"/>
                <a:gd name="T21" fmla="*/ 84 h 367"/>
                <a:gd name="T22" fmla="*/ 198 w 353"/>
                <a:gd name="T23" fmla="*/ 48 h 367"/>
                <a:gd name="T24" fmla="*/ 183 w 353"/>
                <a:gd name="T25" fmla="*/ 11 h 367"/>
                <a:gd name="T26" fmla="*/ 171 w 353"/>
                <a:gd name="T27" fmla="*/ 2 h 367"/>
                <a:gd name="T28" fmla="*/ 152 w 353"/>
                <a:gd name="T29" fmla="*/ 0 h 367"/>
                <a:gd name="T30" fmla="*/ 133 w 353"/>
                <a:gd name="T31" fmla="*/ 1 h 367"/>
                <a:gd name="T32" fmla="*/ 116 w 353"/>
                <a:gd name="T33" fmla="*/ 0 h 367"/>
                <a:gd name="T34" fmla="*/ 111 w 353"/>
                <a:gd name="T35" fmla="*/ 2 h 367"/>
                <a:gd name="T36" fmla="*/ 108 w 353"/>
                <a:gd name="T37" fmla="*/ 9 h 367"/>
                <a:gd name="T38" fmla="*/ 135 w 353"/>
                <a:gd name="T39" fmla="*/ 25 h 367"/>
                <a:gd name="T40" fmla="*/ 143 w 353"/>
                <a:gd name="T41" fmla="*/ 36 h 367"/>
                <a:gd name="T42" fmla="*/ 147 w 353"/>
                <a:gd name="T43" fmla="*/ 50 h 367"/>
                <a:gd name="T44" fmla="*/ 146 w 353"/>
                <a:gd name="T45" fmla="*/ 65 h 367"/>
                <a:gd name="T46" fmla="*/ 135 w 353"/>
                <a:gd name="T47" fmla="*/ 89 h 367"/>
                <a:gd name="T48" fmla="*/ 120 w 353"/>
                <a:gd name="T49" fmla="*/ 124 h 367"/>
                <a:gd name="T50" fmla="*/ 106 w 353"/>
                <a:gd name="T51" fmla="*/ 159 h 367"/>
                <a:gd name="T52" fmla="*/ 92 w 353"/>
                <a:gd name="T53" fmla="*/ 193 h 367"/>
                <a:gd name="T54" fmla="*/ 78 w 353"/>
                <a:gd name="T55" fmla="*/ 228 h 367"/>
                <a:gd name="T56" fmla="*/ 64 w 353"/>
                <a:gd name="T57" fmla="*/ 261 h 367"/>
                <a:gd name="T58" fmla="*/ 49 w 353"/>
                <a:gd name="T59" fmla="*/ 294 h 367"/>
                <a:gd name="T60" fmla="*/ 33 w 353"/>
                <a:gd name="T61" fmla="*/ 325 h 367"/>
                <a:gd name="T62" fmla="*/ 4 w 353"/>
                <a:gd name="T63" fmla="*/ 350 h 367"/>
                <a:gd name="T64" fmla="*/ 0 w 353"/>
                <a:gd name="T65" fmla="*/ 355 h 367"/>
                <a:gd name="T66" fmla="*/ 0 w 353"/>
                <a:gd name="T67" fmla="*/ 362 h 367"/>
                <a:gd name="T68" fmla="*/ 86 w 353"/>
                <a:gd name="T69" fmla="*/ 363 h 367"/>
                <a:gd name="T70" fmla="*/ 84 w 353"/>
                <a:gd name="T71" fmla="*/ 357 h 367"/>
                <a:gd name="T72" fmla="*/ 78 w 353"/>
                <a:gd name="T73" fmla="*/ 353 h 367"/>
                <a:gd name="T74" fmla="*/ 72 w 353"/>
                <a:gd name="T75" fmla="*/ 350 h 367"/>
                <a:gd name="T76" fmla="*/ 68 w 353"/>
                <a:gd name="T77" fmla="*/ 337 h 367"/>
                <a:gd name="T78" fmla="*/ 70 w 353"/>
                <a:gd name="T79" fmla="*/ 310 h 367"/>
                <a:gd name="T80" fmla="*/ 79 w 353"/>
                <a:gd name="T81" fmla="*/ 284 h 367"/>
                <a:gd name="T82" fmla="*/ 90 w 353"/>
                <a:gd name="T83" fmla="*/ 260 h 367"/>
                <a:gd name="T84" fmla="*/ 223 w 353"/>
                <a:gd name="T85" fmla="*/ 248 h 367"/>
                <a:gd name="T86" fmla="*/ 257 w 353"/>
                <a:gd name="T87" fmla="*/ 341 h 367"/>
                <a:gd name="T88" fmla="*/ 244 w 353"/>
                <a:gd name="T89" fmla="*/ 353 h 367"/>
                <a:gd name="T90" fmla="*/ 242 w 353"/>
                <a:gd name="T91" fmla="*/ 364 h 367"/>
                <a:gd name="T92" fmla="*/ 252 w 353"/>
                <a:gd name="T93" fmla="*/ 364 h 367"/>
                <a:gd name="T94" fmla="*/ 257 w 353"/>
                <a:gd name="T95" fmla="*/ 367 h 367"/>
                <a:gd name="T96" fmla="*/ 259 w 353"/>
                <a:gd name="T97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3" h="367">
                  <a:moveTo>
                    <a:pt x="259" y="367"/>
                  </a:moveTo>
                  <a:lnTo>
                    <a:pt x="353" y="361"/>
                  </a:lnTo>
                  <a:lnTo>
                    <a:pt x="345" y="357"/>
                  </a:lnTo>
                  <a:lnTo>
                    <a:pt x="336" y="351"/>
                  </a:lnTo>
                  <a:lnTo>
                    <a:pt x="329" y="346"/>
                  </a:lnTo>
                  <a:lnTo>
                    <a:pt x="322" y="339"/>
                  </a:lnTo>
                  <a:lnTo>
                    <a:pt x="315" y="332"/>
                  </a:lnTo>
                  <a:lnTo>
                    <a:pt x="310" y="324"/>
                  </a:lnTo>
                  <a:lnTo>
                    <a:pt x="305" y="315"/>
                  </a:lnTo>
                  <a:lnTo>
                    <a:pt x="301" y="306"/>
                  </a:lnTo>
                  <a:lnTo>
                    <a:pt x="294" y="287"/>
                  </a:lnTo>
                  <a:lnTo>
                    <a:pt x="286" y="269"/>
                  </a:lnTo>
                  <a:lnTo>
                    <a:pt x="279" y="249"/>
                  </a:lnTo>
                  <a:lnTo>
                    <a:pt x="272" y="231"/>
                  </a:lnTo>
                  <a:lnTo>
                    <a:pt x="264" y="213"/>
                  </a:lnTo>
                  <a:lnTo>
                    <a:pt x="256" y="194"/>
                  </a:lnTo>
                  <a:lnTo>
                    <a:pt x="249" y="176"/>
                  </a:lnTo>
                  <a:lnTo>
                    <a:pt x="242" y="158"/>
                  </a:lnTo>
                  <a:lnTo>
                    <a:pt x="235" y="139"/>
                  </a:lnTo>
                  <a:lnTo>
                    <a:pt x="227" y="121"/>
                  </a:lnTo>
                  <a:lnTo>
                    <a:pt x="220" y="103"/>
                  </a:lnTo>
                  <a:lnTo>
                    <a:pt x="213" y="84"/>
                  </a:lnTo>
                  <a:lnTo>
                    <a:pt x="205" y="66"/>
                  </a:lnTo>
                  <a:lnTo>
                    <a:pt x="198" y="48"/>
                  </a:lnTo>
                  <a:lnTo>
                    <a:pt x="190" y="29"/>
                  </a:lnTo>
                  <a:lnTo>
                    <a:pt x="183" y="11"/>
                  </a:lnTo>
                  <a:lnTo>
                    <a:pt x="178" y="5"/>
                  </a:lnTo>
                  <a:lnTo>
                    <a:pt x="171" y="2"/>
                  </a:lnTo>
                  <a:lnTo>
                    <a:pt x="162" y="0"/>
                  </a:lnTo>
                  <a:lnTo>
                    <a:pt x="152" y="0"/>
                  </a:lnTo>
                  <a:lnTo>
                    <a:pt x="143" y="0"/>
                  </a:lnTo>
                  <a:lnTo>
                    <a:pt x="133" y="1"/>
                  </a:lnTo>
                  <a:lnTo>
                    <a:pt x="124" y="1"/>
                  </a:lnTo>
                  <a:lnTo>
                    <a:pt x="116" y="0"/>
                  </a:lnTo>
                  <a:lnTo>
                    <a:pt x="113" y="0"/>
                  </a:lnTo>
                  <a:lnTo>
                    <a:pt x="111" y="2"/>
                  </a:lnTo>
                  <a:lnTo>
                    <a:pt x="109" y="5"/>
                  </a:lnTo>
                  <a:lnTo>
                    <a:pt x="108" y="9"/>
                  </a:lnTo>
                  <a:lnTo>
                    <a:pt x="131" y="20"/>
                  </a:lnTo>
                  <a:lnTo>
                    <a:pt x="135" y="25"/>
                  </a:lnTo>
                  <a:lnTo>
                    <a:pt x="139" y="30"/>
                  </a:lnTo>
                  <a:lnTo>
                    <a:pt x="143" y="36"/>
                  </a:lnTo>
                  <a:lnTo>
                    <a:pt x="146" y="42"/>
                  </a:lnTo>
                  <a:lnTo>
                    <a:pt x="147" y="50"/>
                  </a:lnTo>
                  <a:lnTo>
                    <a:pt x="148" y="57"/>
                  </a:lnTo>
                  <a:lnTo>
                    <a:pt x="146" y="65"/>
                  </a:lnTo>
                  <a:lnTo>
                    <a:pt x="143" y="73"/>
                  </a:lnTo>
                  <a:lnTo>
                    <a:pt x="135" y="89"/>
                  </a:lnTo>
                  <a:lnTo>
                    <a:pt x="128" y="107"/>
                  </a:lnTo>
                  <a:lnTo>
                    <a:pt x="120" y="124"/>
                  </a:lnTo>
                  <a:lnTo>
                    <a:pt x="113" y="141"/>
                  </a:lnTo>
                  <a:lnTo>
                    <a:pt x="106" y="159"/>
                  </a:lnTo>
                  <a:lnTo>
                    <a:pt x="99" y="176"/>
                  </a:lnTo>
                  <a:lnTo>
                    <a:pt x="92" y="193"/>
                  </a:lnTo>
                  <a:lnTo>
                    <a:pt x="85" y="211"/>
                  </a:lnTo>
                  <a:lnTo>
                    <a:pt x="78" y="228"/>
                  </a:lnTo>
                  <a:lnTo>
                    <a:pt x="71" y="245"/>
                  </a:lnTo>
                  <a:lnTo>
                    <a:pt x="64" y="261"/>
                  </a:lnTo>
                  <a:lnTo>
                    <a:pt x="57" y="278"/>
                  </a:lnTo>
                  <a:lnTo>
                    <a:pt x="49" y="294"/>
                  </a:lnTo>
                  <a:lnTo>
                    <a:pt x="42" y="309"/>
                  </a:lnTo>
                  <a:lnTo>
                    <a:pt x="33" y="325"/>
                  </a:lnTo>
                  <a:lnTo>
                    <a:pt x="25" y="339"/>
                  </a:lnTo>
                  <a:lnTo>
                    <a:pt x="4" y="350"/>
                  </a:lnTo>
                  <a:lnTo>
                    <a:pt x="2" y="352"/>
                  </a:lnTo>
                  <a:lnTo>
                    <a:pt x="0" y="355"/>
                  </a:lnTo>
                  <a:lnTo>
                    <a:pt x="0" y="358"/>
                  </a:lnTo>
                  <a:lnTo>
                    <a:pt x="0" y="362"/>
                  </a:lnTo>
                  <a:lnTo>
                    <a:pt x="83" y="365"/>
                  </a:lnTo>
                  <a:lnTo>
                    <a:pt x="86" y="363"/>
                  </a:lnTo>
                  <a:lnTo>
                    <a:pt x="87" y="360"/>
                  </a:lnTo>
                  <a:lnTo>
                    <a:pt x="84" y="357"/>
                  </a:lnTo>
                  <a:lnTo>
                    <a:pt x="81" y="356"/>
                  </a:lnTo>
                  <a:lnTo>
                    <a:pt x="78" y="353"/>
                  </a:lnTo>
                  <a:lnTo>
                    <a:pt x="75" y="351"/>
                  </a:lnTo>
                  <a:lnTo>
                    <a:pt x="72" y="350"/>
                  </a:lnTo>
                  <a:lnTo>
                    <a:pt x="70" y="348"/>
                  </a:lnTo>
                  <a:lnTo>
                    <a:pt x="68" y="337"/>
                  </a:lnTo>
                  <a:lnTo>
                    <a:pt x="68" y="324"/>
                  </a:lnTo>
                  <a:lnTo>
                    <a:pt x="70" y="310"/>
                  </a:lnTo>
                  <a:lnTo>
                    <a:pt x="74" y="297"/>
                  </a:lnTo>
                  <a:lnTo>
                    <a:pt x="79" y="284"/>
                  </a:lnTo>
                  <a:lnTo>
                    <a:pt x="85" y="272"/>
                  </a:lnTo>
                  <a:lnTo>
                    <a:pt x="90" y="260"/>
                  </a:lnTo>
                  <a:lnTo>
                    <a:pt x="95" y="250"/>
                  </a:lnTo>
                  <a:lnTo>
                    <a:pt x="223" y="248"/>
                  </a:lnTo>
                  <a:lnTo>
                    <a:pt x="259" y="332"/>
                  </a:lnTo>
                  <a:lnTo>
                    <a:pt x="257" y="341"/>
                  </a:lnTo>
                  <a:lnTo>
                    <a:pt x="251" y="348"/>
                  </a:lnTo>
                  <a:lnTo>
                    <a:pt x="244" y="353"/>
                  </a:lnTo>
                  <a:lnTo>
                    <a:pt x="238" y="361"/>
                  </a:lnTo>
                  <a:lnTo>
                    <a:pt x="242" y="364"/>
                  </a:lnTo>
                  <a:lnTo>
                    <a:pt x="247" y="364"/>
                  </a:lnTo>
                  <a:lnTo>
                    <a:pt x="252" y="364"/>
                  </a:lnTo>
                  <a:lnTo>
                    <a:pt x="257" y="367"/>
                  </a:lnTo>
                  <a:lnTo>
                    <a:pt x="257" y="367"/>
                  </a:lnTo>
                  <a:lnTo>
                    <a:pt x="258" y="367"/>
                  </a:lnTo>
                  <a:lnTo>
                    <a:pt x="259" y="367"/>
                  </a:lnTo>
                  <a:lnTo>
                    <a:pt x="259" y="3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5610" y="519"/>
              <a:ext cx="47" cy="37"/>
            </a:xfrm>
            <a:custGeom>
              <a:avLst/>
              <a:gdLst>
                <a:gd name="T0" fmla="*/ 310 w 425"/>
                <a:gd name="T1" fmla="*/ 83 h 369"/>
                <a:gd name="T2" fmla="*/ 315 w 425"/>
                <a:gd name="T3" fmla="*/ 82 h 369"/>
                <a:gd name="T4" fmla="*/ 318 w 425"/>
                <a:gd name="T5" fmla="*/ 83 h 369"/>
                <a:gd name="T6" fmla="*/ 321 w 425"/>
                <a:gd name="T7" fmla="*/ 116 h 369"/>
                <a:gd name="T8" fmla="*/ 324 w 425"/>
                <a:gd name="T9" fmla="*/ 149 h 369"/>
                <a:gd name="T10" fmla="*/ 329 w 425"/>
                <a:gd name="T11" fmla="*/ 183 h 369"/>
                <a:gd name="T12" fmla="*/ 332 w 425"/>
                <a:gd name="T13" fmla="*/ 217 h 369"/>
                <a:gd name="T14" fmla="*/ 335 w 425"/>
                <a:gd name="T15" fmla="*/ 250 h 369"/>
                <a:gd name="T16" fmla="*/ 335 w 425"/>
                <a:gd name="T17" fmla="*/ 284 h 369"/>
                <a:gd name="T18" fmla="*/ 333 w 425"/>
                <a:gd name="T19" fmla="*/ 316 h 369"/>
                <a:gd name="T20" fmla="*/ 327 w 425"/>
                <a:gd name="T21" fmla="*/ 348 h 369"/>
                <a:gd name="T22" fmla="*/ 310 w 425"/>
                <a:gd name="T23" fmla="*/ 355 h 369"/>
                <a:gd name="T24" fmla="*/ 308 w 425"/>
                <a:gd name="T25" fmla="*/ 358 h 369"/>
                <a:gd name="T26" fmla="*/ 418 w 425"/>
                <a:gd name="T27" fmla="*/ 369 h 369"/>
                <a:gd name="T28" fmla="*/ 424 w 425"/>
                <a:gd name="T29" fmla="*/ 365 h 369"/>
                <a:gd name="T30" fmla="*/ 425 w 425"/>
                <a:gd name="T31" fmla="*/ 360 h 369"/>
                <a:gd name="T32" fmla="*/ 419 w 425"/>
                <a:gd name="T33" fmla="*/ 357 h 369"/>
                <a:gd name="T34" fmla="*/ 409 w 425"/>
                <a:gd name="T35" fmla="*/ 357 h 369"/>
                <a:gd name="T36" fmla="*/ 397 w 425"/>
                <a:gd name="T37" fmla="*/ 349 h 369"/>
                <a:gd name="T38" fmla="*/ 389 w 425"/>
                <a:gd name="T39" fmla="*/ 337 h 369"/>
                <a:gd name="T40" fmla="*/ 384 w 425"/>
                <a:gd name="T41" fmla="*/ 323 h 369"/>
                <a:gd name="T42" fmla="*/ 379 w 425"/>
                <a:gd name="T43" fmla="*/ 307 h 369"/>
                <a:gd name="T44" fmla="*/ 378 w 425"/>
                <a:gd name="T45" fmla="*/ 272 h 369"/>
                <a:gd name="T46" fmla="*/ 375 w 425"/>
                <a:gd name="T47" fmla="*/ 236 h 369"/>
                <a:gd name="T48" fmla="*/ 372 w 425"/>
                <a:gd name="T49" fmla="*/ 201 h 369"/>
                <a:gd name="T50" fmla="*/ 369 w 425"/>
                <a:gd name="T51" fmla="*/ 166 h 369"/>
                <a:gd name="T52" fmla="*/ 366 w 425"/>
                <a:gd name="T53" fmla="*/ 131 h 369"/>
                <a:gd name="T54" fmla="*/ 364 w 425"/>
                <a:gd name="T55" fmla="*/ 96 h 369"/>
                <a:gd name="T56" fmla="*/ 363 w 425"/>
                <a:gd name="T57" fmla="*/ 62 h 369"/>
                <a:gd name="T58" fmla="*/ 364 w 425"/>
                <a:gd name="T59" fmla="*/ 27 h 369"/>
                <a:gd name="T60" fmla="*/ 371 w 425"/>
                <a:gd name="T61" fmla="*/ 20 h 369"/>
                <a:gd name="T62" fmla="*/ 385 w 425"/>
                <a:gd name="T63" fmla="*/ 14 h 369"/>
                <a:gd name="T64" fmla="*/ 388 w 425"/>
                <a:gd name="T65" fmla="*/ 10 h 369"/>
                <a:gd name="T66" fmla="*/ 387 w 425"/>
                <a:gd name="T67" fmla="*/ 4 h 369"/>
                <a:gd name="T68" fmla="*/ 213 w 425"/>
                <a:gd name="T69" fmla="*/ 278 h 369"/>
                <a:gd name="T70" fmla="*/ 39 w 425"/>
                <a:gd name="T71" fmla="*/ 0 h 369"/>
                <a:gd name="T72" fmla="*/ 33 w 425"/>
                <a:gd name="T73" fmla="*/ 3 h 369"/>
                <a:gd name="T74" fmla="*/ 33 w 425"/>
                <a:gd name="T75" fmla="*/ 11 h 369"/>
                <a:gd name="T76" fmla="*/ 54 w 425"/>
                <a:gd name="T77" fmla="*/ 36 h 369"/>
                <a:gd name="T78" fmla="*/ 59 w 425"/>
                <a:gd name="T79" fmla="*/ 73 h 369"/>
                <a:gd name="T80" fmla="*/ 59 w 425"/>
                <a:gd name="T81" fmla="*/ 112 h 369"/>
                <a:gd name="T82" fmla="*/ 55 w 425"/>
                <a:gd name="T83" fmla="*/ 150 h 369"/>
                <a:gd name="T84" fmla="*/ 50 w 425"/>
                <a:gd name="T85" fmla="*/ 191 h 369"/>
                <a:gd name="T86" fmla="*/ 44 w 425"/>
                <a:gd name="T87" fmla="*/ 231 h 369"/>
                <a:gd name="T88" fmla="*/ 37 w 425"/>
                <a:gd name="T89" fmla="*/ 270 h 369"/>
                <a:gd name="T90" fmla="*/ 31 w 425"/>
                <a:gd name="T91" fmla="*/ 308 h 369"/>
                <a:gd name="T92" fmla="*/ 27 w 425"/>
                <a:gd name="T93" fmla="*/ 333 h 369"/>
                <a:gd name="T94" fmla="*/ 19 w 425"/>
                <a:gd name="T95" fmla="*/ 341 h 369"/>
                <a:gd name="T96" fmla="*/ 11 w 425"/>
                <a:gd name="T97" fmla="*/ 348 h 369"/>
                <a:gd name="T98" fmla="*/ 3 w 425"/>
                <a:gd name="T99" fmla="*/ 354 h 369"/>
                <a:gd name="T100" fmla="*/ 0 w 425"/>
                <a:gd name="T101" fmla="*/ 358 h 369"/>
                <a:gd name="T102" fmla="*/ 0 w 425"/>
                <a:gd name="T103" fmla="*/ 361 h 369"/>
                <a:gd name="T104" fmla="*/ 86 w 425"/>
                <a:gd name="T105" fmla="*/ 365 h 369"/>
                <a:gd name="T106" fmla="*/ 91 w 425"/>
                <a:gd name="T107" fmla="*/ 362 h 369"/>
                <a:gd name="T108" fmla="*/ 89 w 425"/>
                <a:gd name="T109" fmla="*/ 354 h 369"/>
                <a:gd name="T110" fmla="*/ 72 w 425"/>
                <a:gd name="T111" fmla="*/ 347 h 369"/>
                <a:gd name="T112" fmla="*/ 60 w 425"/>
                <a:gd name="T113" fmla="*/ 331 h 369"/>
                <a:gd name="T114" fmla="*/ 199 w 425"/>
                <a:gd name="T115" fmla="*/ 366 h 369"/>
                <a:gd name="T116" fmla="*/ 201 w 425"/>
                <a:gd name="T117" fmla="*/ 365 h 369"/>
                <a:gd name="T118" fmla="*/ 203 w 425"/>
                <a:gd name="T119" fmla="*/ 36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25" h="369">
                  <a:moveTo>
                    <a:pt x="203" y="365"/>
                  </a:moveTo>
                  <a:lnTo>
                    <a:pt x="310" y="83"/>
                  </a:lnTo>
                  <a:lnTo>
                    <a:pt x="312" y="83"/>
                  </a:lnTo>
                  <a:lnTo>
                    <a:pt x="315" y="82"/>
                  </a:lnTo>
                  <a:lnTo>
                    <a:pt x="317" y="82"/>
                  </a:lnTo>
                  <a:lnTo>
                    <a:pt x="318" y="83"/>
                  </a:lnTo>
                  <a:lnTo>
                    <a:pt x="319" y="99"/>
                  </a:lnTo>
                  <a:lnTo>
                    <a:pt x="321" y="116"/>
                  </a:lnTo>
                  <a:lnTo>
                    <a:pt x="322" y="133"/>
                  </a:lnTo>
                  <a:lnTo>
                    <a:pt x="324" y="149"/>
                  </a:lnTo>
                  <a:lnTo>
                    <a:pt x="327" y="166"/>
                  </a:lnTo>
                  <a:lnTo>
                    <a:pt x="329" y="183"/>
                  </a:lnTo>
                  <a:lnTo>
                    <a:pt x="331" y="200"/>
                  </a:lnTo>
                  <a:lnTo>
                    <a:pt x="332" y="217"/>
                  </a:lnTo>
                  <a:lnTo>
                    <a:pt x="334" y="234"/>
                  </a:lnTo>
                  <a:lnTo>
                    <a:pt x="335" y="250"/>
                  </a:lnTo>
                  <a:lnTo>
                    <a:pt x="335" y="267"/>
                  </a:lnTo>
                  <a:lnTo>
                    <a:pt x="335" y="284"/>
                  </a:lnTo>
                  <a:lnTo>
                    <a:pt x="334" y="300"/>
                  </a:lnTo>
                  <a:lnTo>
                    <a:pt x="333" y="316"/>
                  </a:lnTo>
                  <a:lnTo>
                    <a:pt x="330" y="333"/>
                  </a:lnTo>
                  <a:lnTo>
                    <a:pt x="327" y="348"/>
                  </a:lnTo>
                  <a:lnTo>
                    <a:pt x="310" y="354"/>
                  </a:lnTo>
                  <a:lnTo>
                    <a:pt x="310" y="355"/>
                  </a:lnTo>
                  <a:lnTo>
                    <a:pt x="309" y="356"/>
                  </a:lnTo>
                  <a:lnTo>
                    <a:pt x="308" y="358"/>
                  </a:lnTo>
                  <a:lnTo>
                    <a:pt x="308" y="360"/>
                  </a:lnTo>
                  <a:lnTo>
                    <a:pt x="418" y="369"/>
                  </a:lnTo>
                  <a:lnTo>
                    <a:pt x="421" y="367"/>
                  </a:lnTo>
                  <a:lnTo>
                    <a:pt x="424" y="365"/>
                  </a:lnTo>
                  <a:lnTo>
                    <a:pt x="425" y="363"/>
                  </a:lnTo>
                  <a:lnTo>
                    <a:pt x="425" y="360"/>
                  </a:lnTo>
                  <a:lnTo>
                    <a:pt x="423" y="358"/>
                  </a:lnTo>
                  <a:lnTo>
                    <a:pt x="419" y="357"/>
                  </a:lnTo>
                  <a:lnTo>
                    <a:pt x="415" y="357"/>
                  </a:lnTo>
                  <a:lnTo>
                    <a:pt x="409" y="357"/>
                  </a:lnTo>
                  <a:lnTo>
                    <a:pt x="403" y="353"/>
                  </a:lnTo>
                  <a:lnTo>
                    <a:pt x="397" y="349"/>
                  </a:lnTo>
                  <a:lnTo>
                    <a:pt x="392" y="343"/>
                  </a:lnTo>
                  <a:lnTo>
                    <a:pt x="389" y="337"/>
                  </a:lnTo>
                  <a:lnTo>
                    <a:pt x="386" y="330"/>
                  </a:lnTo>
                  <a:lnTo>
                    <a:pt x="384" y="323"/>
                  </a:lnTo>
                  <a:lnTo>
                    <a:pt x="381" y="314"/>
                  </a:lnTo>
                  <a:lnTo>
                    <a:pt x="379" y="307"/>
                  </a:lnTo>
                  <a:lnTo>
                    <a:pt x="378" y="289"/>
                  </a:lnTo>
                  <a:lnTo>
                    <a:pt x="378" y="272"/>
                  </a:lnTo>
                  <a:lnTo>
                    <a:pt x="377" y="254"/>
                  </a:lnTo>
                  <a:lnTo>
                    <a:pt x="375" y="236"/>
                  </a:lnTo>
                  <a:lnTo>
                    <a:pt x="374" y="219"/>
                  </a:lnTo>
                  <a:lnTo>
                    <a:pt x="372" y="201"/>
                  </a:lnTo>
                  <a:lnTo>
                    <a:pt x="371" y="184"/>
                  </a:lnTo>
                  <a:lnTo>
                    <a:pt x="369" y="166"/>
                  </a:lnTo>
                  <a:lnTo>
                    <a:pt x="368" y="148"/>
                  </a:lnTo>
                  <a:lnTo>
                    <a:pt x="366" y="131"/>
                  </a:lnTo>
                  <a:lnTo>
                    <a:pt x="365" y="114"/>
                  </a:lnTo>
                  <a:lnTo>
                    <a:pt x="364" y="96"/>
                  </a:lnTo>
                  <a:lnTo>
                    <a:pt x="364" y="79"/>
                  </a:lnTo>
                  <a:lnTo>
                    <a:pt x="363" y="62"/>
                  </a:lnTo>
                  <a:lnTo>
                    <a:pt x="363" y="44"/>
                  </a:lnTo>
                  <a:lnTo>
                    <a:pt x="364" y="27"/>
                  </a:lnTo>
                  <a:lnTo>
                    <a:pt x="366" y="23"/>
                  </a:lnTo>
                  <a:lnTo>
                    <a:pt x="371" y="20"/>
                  </a:lnTo>
                  <a:lnTo>
                    <a:pt x="378" y="17"/>
                  </a:lnTo>
                  <a:lnTo>
                    <a:pt x="385" y="14"/>
                  </a:lnTo>
                  <a:lnTo>
                    <a:pt x="387" y="13"/>
                  </a:lnTo>
                  <a:lnTo>
                    <a:pt x="388" y="10"/>
                  </a:lnTo>
                  <a:lnTo>
                    <a:pt x="388" y="8"/>
                  </a:lnTo>
                  <a:lnTo>
                    <a:pt x="387" y="4"/>
                  </a:lnTo>
                  <a:lnTo>
                    <a:pt x="319" y="4"/>
                  </a:lnTo>
                  <a:lnTo>
                    <a:pt x="213" y="278"/>
                  </a:lnTo>
                  <a:lnTo>
                    <a:pt x="108" y="4"/>
                  </a:lnTo>
                  <a:lnTo>
                    <a:pt x="39" y="0"/>
                  </a:lnTo>
                  <a:lnTo>
                    <a:pt x="36" y="1"/>
                  </a:lnTo>
                  <a:lnTo>
                    <a:pt x="33" y="3"/>
                  </a:lnTo>
                  <a:lnTo>
                    <a:pt x="32" y="6"/>
                  </a:lnTo>
                  <a:lnTo>
                    <a:pt x="33" y="11"/>
                  </a:lnTo>
                  <a:lnTo>
                    <a:pt x="51" y="18"/>
                  </a:lnTo>
                  <a:lnTo>
                    <a:pt x="54" y="36"/>
                  </a:lnTo>
                  <a:lnTo>
                    <a:pt x="57" y="54"/>
                  </a:lnTo>
                  <a:lnTo>
                    <a:pt x="59" y="73"/>
                  </a:lnTo>
                  <a:lnTo>
                    <a:pt x="59" y="92"/>
                  </a:lnTo>
                  <a:lnTo>
                    <a:pt x="59" y="112"/>
                  </a:lnTo>
                  <a:lnTo>
                    <a:pt x="56" y="131"/>
                  </a:lnTo>
                  <a:lnTo>
                    <a:pt x="55" y="150"/>
                  </a:lnTo>
                  <a:lnTo>
                    <a:pt x="52" y="171"/>
                  </a:lnTo>
                  <a:lnTo>
                    <a:pt x="50" y="191"/>
                  </a:lnTo>
                  <a:lnTo>
                    <a:pt x="47" y="210"/>
                  </a:lnTo>
                  <a:lnTo>
                    <a:pt x="44" y="231"/>
                  </a:lnTo>
                  <a:lnTo>
                    <a:pt x="40" y="250"/>
                  </a:lnTo>
                  <a:lnTo>
                    <a:pt x="37" y="270"/>
                  </a:lnTo>
                  <a:lnTo>
                    <a:pt x="34" y="289"/>
                  </a:lnTo>
                  <a:lnTo>
                    <a:pt x="31" y="308"/>
                  </a:lnTo>
                  <a:lnTo>
                    <a:pt x="29" y="327"/>
                  </a:lnTo>
                  <a:lnTo>
                    <a:pt x="27" y="333"/>
                  </a:lnTo>
                  <a:lnTo>
                    <a:pt x="23" y="337"/>
                  </a:lnTo>
                  <a:lnTo>
                    <a:pt x="19" y="341"/>
                  </a:lnTo>
                  <a:lnTo>
                    <a:pt x="15" y="345"/>
                  </a:lnTo>
                  <a:lnTo>
                    <a:pt x="11" y="348"/>
                  </a:lnTo>
                  <a:lnTo>
                    <a:pt x="7" y="351"/>
                  </a:lnTo>
                  <a:lnTo>
                    <a:pt x="3" y="354"/>
                  </a:lnTo>
                  <a:lnTo>
                    <a:pt x="0" y="357"/>
                  </a:lnTo>
                  <a:lnTo>
                    <a:pt x="0" y="358"/>
                  </a:lnTo>
                  <a:lnTo>
                    <a:pt x="0" y="359"/>
                  </a:lnTo>
                  <a:lnTo>
                    <a:pt x="0" y="361"/>
                  </a:lnTo>
                  <a:lnTo>
                    <a:pt x="0" y="363"/>
                  </a:lnTo>
                  <a:lnTo>
                    <a:pt x="86" y="365"/>
                  </a:lnTo>
                  <a:lnTo>
                    <a:pt x="88" y="364"/>
                  </a:lnTo>
                  <a:lnTo>
                    <a:pt x="91" y="362"/>
                  </a:lnTo>
                  <a:lnTo>
                    <a:pt x="92" y="359"/>
                  </a:lnTo>
                  <a:lnTo>
                    <a:pt x="89" y="354"/>
                  </a:lnTo>
                  <a:lnTo>
                    <a:pt x="80" y="351"/>
                  </a:lnTo>
                  <a:lnTo>
                    <a:pt x="72" y="347"/>
                  </a:lnTo>
                  <a:lnTo>
                    <a:pt x="65" y="340"/>
                  </a:lnTo>
                  <a:lnTo>
                    <a:pt x="60" y="331"/>
                  </a:lnTo>
                  <a:lnTo>
                    <a:pt x="86" y="79"/>
                  </a:lnTo>
                  <a:lnTo>
                    <a:pt x="199" y="366"/>
                  </a:lnTo>
                  <a:lnTo>
                    <a:pt x="200" y="366"/>
                  </a:lnTo>
                  <a:lnTo>
                    <a:pt x="201" y="365"/>
                  </a:lnTo>
                  <a:lnTo>
                    <a:pt x="202" y="365"/>
                  </a:lnTo>
                  <a:lnTo>
                    <a:pt x="203" y="3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 useBgFill="1">
          <p:nvSpPr>
            <p:cNvPr id="1059" name="Freeform 35"/>
            <p:cNvSpPr>
              <a:spLocks/>
            </p:cNvSpPr>
            <p:nvPr/>
          </p:nvSpPr>
          <p:spPr bwMode="auto">
            <a:xfrm>
              <a:off x="5535" y="529"/>
              <a:ext cx="22" cy="24"/>
            </a:xfrm>
            <a:custGeom>
              <a:avLst/>
              <a:gdLst>
                <a:gd name="T0" fmla="*/ 34 w 195"/>
                <a:gd name="T1" fmla="*/ 240 h 241"/>
                <a:gd name="T2" fmla="*/ 49 w 195"/>
                <a:gd name="T3" fmla="*/ 241 h 241"/>
                <a:gd name="T4" fmla="*/ 66 w 195"/>
                <a:gd name="T5" fmla="*/ 240 h 241"/>
                <a:gd name="T6" fmla="*/ 81 w 195"/>
                <a:gd name="T7" fmla="*/ 237 h 241"/>
                <a:gd name="T8" fmla="*/ 95 w 195"/>
                <a:gd name="T9" fmla="*/ 232 h 241"/>
                <a:gd name="T10" fmla="*/ 109 w 195"/>
                <a:gd name="T11" fmla="*/ 225 h 241"/>
                <a:gd name="T12" fmla="*/ 122 w 195"/>
                <a:gd name="T13" fmla="*/ 216 h 241"/>
                <a:gd name="T14" fmla="*/ 134 w 195"/>
                <a:gd name="T15" fmla="*/ 205 h 241"/>
                <a:gd name="T16" fmla="*/ 144 w 195"/>
                <a:gd name="T17" fmla="*/ 193 h 241"/>
                <a:gd name="T18" fmla="*/ 155 w 195"/>
                <a:gd name="T19" fmla="*/ 178 h 241"/>
                <a:gd name="T20" fmla="*/ 167 w 195"/>
                <a:gd name="T21" fmla="*/ 160 h 241"/>
                <a:gd name="T22" fmla="*/ 176 w 195"/>
                <a:gd name="T23" fmla="*/ 141 h 241"/>
                <a:gd name="T24" fmla="*/ 184 w 195"/>
                <a:gd name="T25" fmla="*/ 122 h 241"/>
                <a:gd name="T26" fmla="*/ 190 w 195"/>
                <a:gd name="T27" fmla="*/ 100 h 241"/>
                <a:gd name="T28" fmla="*/ 194 w 195"/>
                <a:gd name="T29" fmla="*/ 79 h 241"/>
                <a:gd name="T30" fmla="*/ 195 w 195"/>
                <a:gd name="T31" fmla="*/ 59 h 241"/>
                <a:gd name="T32" fmla="*/ 192 w 195"/>
                <a:gd name="T33" fmla="*/ 38 h 241"/>
                <a:gd name="T34" fmla="*/ 188 w 195"/>
                <a:gd name="T35" fmla="*/ 30 h 241"/>
                <a:gd name="T36" fmla="*/ 183 w 195"/>
                <a:gd name="T37" fmla="*/ 23 h 241"/>
                <a:gd name="T38" fmla="*/ 177 w 195"/>
                <a:gd name="T39" fmla="*/ 16 h 241"/>
                <a:gd name="T40" fmla="*/ 171 w 195"/>
                <a:gd name="T41" fmla="*/ 11 h 241"/>
                <a:gd name="T42" fmla="*/ 163 w 195"/>
                <a:gd name="T43" fmla="*/ 7 h 241"/>
                <a:gd name="T44" fmla="*/ 156 w 195"/>
                <a:gd name="T45" fmla="*/ 4 h 241"/>
                <a:gd name="T46" fmla="*/ 148 w 195"/>
                <a:gd name="T47" fmla="*/ 1 h 241"/>
                <a:gd name="T48" fmla="*/ 140 w 195"/>
                <a:gd name="T49" fmla="*/ 0 h 241"/>
                <a:gd name="T50" fmla="*/ 119 w 195"/>
                <a:gd name="T51" fmla="*/ 5 h 241"/>
                <a:gd name="T52" fmla="*/ 99 w 195"/>
                <a:gd name="T53" fmla="*/ 13 h 241"/>
                <a:gd name="T54" fmla="*/ 81 w 195"/>
                <a:gd name="T55" fmla="*/ 24 h 241"/>
                <a:gd name="T56" fmla="*/ 64 w 195"/>
                <a:gd name="T57" fmla="*/ 37 h 241"/>
                <a:gd name="T58" fmla="*/ 48 w 195"/>
                <a:gd name="T59" fmla="*/ 52 h 241"/>
                <a:gd name="T60" fmla="*/ 35 w 195"/>
                <a:gd name="T61" fmla="*/ 69 h 241"/>
                <a:gd name="T62" fmla="*/ 24 w 195"/>
                <a:gd name="T63" fmla="*/ 86 h 241"/>
                <a:gd name="T64" fmla="*/ 15 w 195"/>
                <a:gd name="T65" fmla="*/ 103 h 241"/>
                <a:gd name="T66" fmla="*/ 10 w 195"/>
                <a:gd name="T67" fmla="*/ 118 h 241"/>
                <a:gd name="T68" fmla="*/ 6 w 195"/>
                <a:gd name="T69" fmla="*/ 132 h 241"/>
                <a:gd name="T70" fmla="*/ 3 w 195"/>
                <a:gd name="T71" fmla="*/ 146 h 241"/>
                <a:gd name="T72" fmla="*/ 1 w 195"/>
                <a:gd name="T73" fmla="*/ 160 h 241"/>
                <a:gd name="T74" fmla="*/ 0 w 195"/>
                <a:gd name="T75" fmla="*/ 174 h 241"/>
                <a:gd name="T76" fmla="*/ 0 w 195"/>
                <a:gd name="T77" fmla="*/ 188 h 241"/>
                <a:gd name="T78" fmla="*/ 1 w 195"/>
                <a:gd name="T79" fmla="*/ 201 h 241"/>
                <a:gd name="T80" fmla="*/ 4 w 195"/>
                <a:gd name="T81" fmla="*/ 214 h 241"/>
                <a:gd name="T82" fmla="*/ 6 w 195"/>
                <a:gd name="T83" fmla="*/ 218 h 241"/>
                <a:gd name="T84" fmla="*/ 9 w 195"/>
                <a:gd name="T85" fmla="*/ 223 h 241"/>
                <a:gd name="T86" fmla="*/ 13 w 195"/>
                <a:gd name="T87" fmla="*/ 227 h 241"/>
                <a:gd name="T88" fmla="*/ 16 w 195"/>
                <a:gd name="T89" fmla="*/ 230 h 241"/>
                <a:gd name="T90" fmla="*/ 20 w 195"/>
                <a:gd name="T91" fmla="*/ 233 h 241"/>
                <a:gd name="T92" fmla="*/ 25 w 195"/>
                <a:gd name="T93" fmla="*/ 236 h 241"/>
                <a:gd name="T94" fmla="*/ 29 w 195"/>
                <a:gd name="T95" fmla="*/ 238 h 241"/>
                <a:gd name="T96" fmla="*/ 34 w 195"/>
                <a:gd name="T97" fmla="*/ 24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5" h="241">
                  <a:moveTo>
                    <a:pt x="34" y="240"/>
                  </a:moveTo>
                  <a:lnTo>
                    <a:pt x="49" y="241"/>
                  </a:lnTo>
                  <a:lnTo>
                    <a:pt x="66" y="240"/>
                  </a:lnTo>
                  <a:lnTo>
                    <a:pt x="81" y="237"/>
                  </a:lnTo>
                  <a:lnTo>
                    <a:pt x="95" y="232"/>
                  </a:lnTo>
                  <a:lnTo>
                    <a:pt x="109" y="225"/>
                  </a:lnTo>
                  <a:lnTo>
                    <a:pt x="122" y="216"/>
                  </a:lnTo>
                  <a:lnTo>
                    <a:pt x="134" y="205"/>
                  </a:lnTo>
                  <a:lnTo>
                    <a:pt x="144" y="193"/>
                  </a:lnTo>
                  <a:lnTo>
                    <a:pt x="155" y="178"/>
                  </a:lnTo>
                  <a:lnTo>
                    <a:pt x="167" y="160"/>
                  </a:lnTo>
                  <a:lnTo>
                    <a:pt x="176" y="141"/>
                  </a:lnTo>
                  <a:lnTo>
                    <a:pt x="184" y="122"/>
                  </a:lnTo>
                  <a:lnTo>
                    <a:pt x="190" y="100"/>
                  </a:lnTo>
                  <a:lnTo>
                    <a:pt x="194" y="79"/>
                  </a:lnTo>
                  <a:lnTo>
                    <a:pt x="195" y="59"/>
                  </a:lnTo>
                  <a:lnTo>
                    <a:pt x="192" y="38"/>
                  </a:lnTo>
                  <a:lnTo>
                    <a:pt x="188" y="30"/>
                  </a:lnTo>
                  <a:lnTo>
                    <a:pt x="183" y="23"/>
                  </a:lnTo>
                  <a:lnTo>
                    <a:pt x="177" y="16"/>
                  </a:lnTo>
                  <a:lnTo>
                    <a:pt x="171" y="11"/>
                  </a:lnTo>
                  <a:lnTo>
                    <a:pt x="163" y="7"/>
                  </a:lnTo>
                  <a:lnTo>
                    <a:pt x="156" y="4"/>
                  </a:lnTo>
                  <a:lnTo>
                    <a:pt x="148" y="1"/>
                  </a:lnTo>
                  <a:lnTo>
                    <a:pt x="140" y="0"/>
                  </a:lnTo>
                  <a:lnTo>
                    <a:pt x="119" y="5"/>
                  </a:lnTo>
                  <a:lnTo>
                    <a:pt x="99" y="13"/>
                  </a:lnTo>
                  <a:lnTo>
                    <a:pt x="81" y="24"/>
                  </a:lnTo>
                  <a:lnTo>
                    <a:pt x="64" y="37"/>
                  </a:lnTo>
                  <a:lnTo>
                    <a:pt x="48" y="52"/>
                  </a:lnTo>
                  <a:lnTo>
                    <a:pt x="35" y="69"/>
                  </a:lnTo>
                  <a:lnTo>
                    <a:pt x="24" y="86"/>
                  </a:lnTo>
                  <a:lnTo>
                    <a:pt x="15" y="103"/>
                  </a:lnTo>
                  <a:lnTo>
                    <a:pt x="10" y="118"/>
                  </a:lnTo>
                  <a:lnTo>
                    <a:pt x="6" y="132"/>
                  </a:lnTo>
                  <a:lnTo>
                    <a:pt x="3" y="146"/>
                  </a:lnTo>
                  <a:lnTo>
                    <a:pt x="1" y="160"/>
                  </a:lnTo>
                  <a:lnTo>
                    <a:pt x="0" y="174"/>
                  </a:lnTo>
                  <a:lnTo>
                    <a:pt x="0" y="188"/>
                  </a:lnTo>
                  <a:lnTo>
                    <a:pt x="1" y="201"/>
                  </a:lnTo>
                  <a:lnTo>
                    <a:pt x="4" y="214"/>
                  </a:lnTo>
                  <a:lnTo>
                    <a:pt x="6" y="218"/>
                  </a:lnTo>
                  <a:lnTo>
                    <a:pt x="9" y="223"/>
                  </a:lnTo>
                  <a:lnTo>
                    <a:pt x="13" y="227"/>
                  </a:lnTo>
                  <a:lnTo>
                    <a:pt x="16" y="230"/>
                  </a:lnTo>
                  <a:lnTo>
                    <a:pt x="20" y="233"/>
                  </a:lnTo>
                  <a:lnTo>
                    <a:pt x="25" y="236"/>
                  </a:lnTo>
                  <a:lnTo>
                    <a:pt x="29" y="238"/>
                  </a:lnTo>
                  <a:lnTo>
                    <a:pt x="34" y="240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5674" y="528"/>
              <a:ext cx="12" cy="15"/>
            </a:xfrm>
            <a:custGeom>
              <a:avLst/>
              <a:gdLst>
                <a:gd name="T0" fmla="*/ 5 w 103"/>
                <a:gd name="T1" fmla="*/ 143 h 143"/>
                <a:gd name="T2" fmla="*/ 103 w 103"/>
                <a:gd name="T3" fmla="*/ 143 h 143"/>
                <a:gd name="T4" fmla="*/ 58 w 103"/>
                <a:gd name="T5" fmla="*/ 0 h 143"/>
                <a:gd name="T6" fmla="*/ 0 w 103"/>
                <a:gd name="T7" fmla="*/ 142 h 143"/>
                <a:gd name="T8" fmla="*/ 1 w 103"/>
                <a:gd name="T9" fmla="*/ 142 h 143"/>
                <a:gd name="T10" fmla="*/ 1 w 103"/>
                <a:gd name="T11" fmla="*/ 142 h 143"/>
                <a:gd name="T12" fmla="*/ 3 w 103"/>
                <a:gd name="T13" fmla="*/ 142 h 143"/>
                <a:gd name="T14" fmla="*/ 5 w 103"/>
                <a:gd name="T1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143">
                  <a:moveTo>
                    <a:pt x="5" y="143"/>
                  </a:moveTo>
                  <a:lnTo>
                    <a:pt x="103" y="143"/>
                  </a:lnTo>
                  <a:lnTo>
                    <a:pt x="58" y="0"/>
                  </a:lnTo>
                  <a:lnTo>
                    <a:pt x="0" y="142"/>
                  </a:lnTo>
                  <a:lnTo>
                    <a:pt x="1" y="142"/>
                  </a:lnTo>
                  <a:lnTo>
                    <a:pt x="1" y="142"/>
                  </a:lnTo>
                  <a:lnTo>
                    <a:pt x="3" y="142"/>
                  </a:lnTo>
                  <a:lnTo>
                    <a:pt x="5" y="1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 useBgFill="1">
          <p:nvSpPr>
            <p:cNvPr id="1061" name="Freeform 37"/>
            <p:cNvSpPr>
              <a:spLocks/>
            </p:cNvSpPr>
            <p:nvPr/>
          </p:nvSpPr>
          <p:spPr bwMode="auto">
            <a:xfrm>
              <a:off x="5573" y="516"/>
              <a:ext cx="16" cy="26"/>
            </a:xfrm>
            <a:custGeom>
              <a:avLst/>
              <a:gdLst>
                <a:gd name="T0" fmla="*/ 4 w 151"/>
                <a:gd name="T1" fmla="*/ 258 h 259"/>
                <a:gd name="T2" fmla="*/ 16 w 151"/>
                <a:gd name="T3" fmla="*/ 246 h 259"/>
                <a:gd name="T4" fmla="*/ 29 w 151"/>
                <a:gd name="T5" fmla="*/ 235 h 259"/>
                <a:gd name="T6" fmla="*/ 41 w 151"/>
                <a:gd name="T7" fmla="*/ 224 h 259"/>
                <a:gd name="T8" fmla="*/ 52 w 151"/>
                <a:gd name="T9" fmla="*/ 213 h 259"/>
                <a:gd name="T10" fmla="*/ 65 w 151"/>
                <a:gd name="T11" fmla="*/ 201 h 259"/>
                <a:gd name="T12" fmla="*/ 75 w 151"/>
                <a:gd name="T13" fmla="*/ 188 h 259"/>
                <a:gd name="T14" fmla="*/ 86 w 151"/>
                <a:gd name="T15" fmla="*/ 175 h 259"/>
                <a:gd name="T16" fmla="*/ 96 w 151"/>
                <a:gd name="T17" fmla="*/ 163 h 259"/>
                <a:gd name="T18" fmla="*/ 105 w 151"/>
                <a:gd name="T19" fmla="*/ 150 h 259"/>
                <a:gd name="T20" fmla="*/ 114 w 151"/>
                <a:gd name="T21" fmla="*/ 135 h 259"/>
                <a:gd name="T22" fmla="*/ 122 w 151"/>
                <a:gd name="T23" fmla="*/ 121 h 259"/>
                <a:gd name="T24" fmla="*/ 129 w 151"/>
                <a:gd name="T25" fmla="*/ 106 h 259"/>
                <a:gd name="T26" fmla="*/ 136 w 151"/>
                <a:gd name="T27" fmla="*/ 91 h 259"/>
                <a:gd name="T28" fmla="*/ 142 w 151"/>
                <a:gd name="T29" fmla="*/ 75 h 259"/>
                <a:gd name="T30" fmla="*/ 147 w 151"/>
                <a:gd name="T31" fmla="*/ 59 h 259"/>
                <a:gd name="T32" fmla="*/ 151 w 151"/>
                <a:gd name="T33" fmla="*/ 42 h 259"/>
                <a:gd name="T34" fmla="*/ 151 w 151"/>
                <a:gd name="T35" fmla="*/ 37 h 259"/>
                <a:gd name="T36" fmla="*/ 151 w 151"/>
                <a:gd name="T37" fmla="*/ 30 h 259"/>
                <a:gd name="T38" fmla="*/ 151 w 151"/>
                <a:gd name="T39" fmla="*/ 26 h 259"/>
                <a:gd name="T40" fmla="*/ 151 w 151"/>
                <a:gd name="T41" fmla="*/ 21 h 259"/>
                <a:gd name="T42" fmla="*/ 150 w 151"/>
                <a:gd name="T43" fmla="*/ 17 h 259"/>
                <a:gd name="T44" fmla="*/ 149 w 151"/>
                <a:gd name="T45" fmla="*/ 12 h 259"/>
                <a:gd name="T46" fmla="*/ 148 w 151"/>
                <a:gd name="T47" fmla="*/ 8 h 259"/>
                <a:gd name="T48" fmla="*/ 145 w 151"/>
                <a:gd name="T49" fmla="*/ 4 h 259"/>
                <a:gd name="T50" fmla="*/ 140 w 151"/>
                <a:gd name="T51" fmla="*/ 1 h 259"/>
                <a:gd name="T52" fmla="*/ 133 w 151"/>
                <a:gd name="T53" fmla="*/ 0 h 259"/>
                <a:gd name="T54" fmla="*/ 125 w 151"/>
                <a:gd name="T55" fmla="*/ 1 h 259"/>
                <a:gd name="T56" fmla="*/ 118 w 151"/>
                <a:gd name="T57" fmla="*/ 3 h 259"/>
                <a:gd name="T58" fmla="*/ 107 w 151"/>
                <a:gd name="T59" fmla="*/ 15 h 259"/>
                <a:gd name="T60" fmla="*/ 96 w 151"/>
                <a:gd name="T61" fmla="*/ 27 h 259"/>
                <a:gd name="T62" fmla="*/ 86 w 151"/>
                <a:gd name="T63" fmla="*/ 42 h 259"/>
                <a:gd name="T64" fmla="*/ 78 w 151"/>
                <a:gd name="T65" fmla="*/ 56 h 259"/>
                <a:gd name="T66" fmla="*/ 69 w 151"/>
                <a:gd name="T67" fmla="*/ 70 h 259"/>
                <a:gd name="T68" fmla="*/ 61 w 151"/>
                <a:gd name="T69" fmla="*/ 87 h 259"/>
                <a:gd name="T70" fmla="*/ 53 w 151"/>
                <a:gd name="T71" fmla="*/ 102 h 259"/>
                <a:gd name="T72" fmla="*/ 47 w 151"/>
                <a:gd name="T73" fmla="*/ 118 h 259"/>
                <a:gd name="T74" fmla="*/ 40 w 151"/>
                <a:gd name="T75" fmla="*/ 135 h 259"/>
                <a:gd name="T76" fmla="*/ 34 w 151"/>
                <a:gd name="T77" fmla="*/ 153 h 259"/>
                <a:gd name="T78" fmla="*/ 28 w 151"/>
                <a:gd name="T79" fmla="*/ 170 h 259"/>
                <a:gd name="T80" fmla="*/ 23 w 151"/>
                <a:gd name="T81" fmla="*/ 187 h 259"/>
                <a:gd name="T82" fmla="*/ 17 w 151"/>
                <a:gd name="T83" fmla="*/ 206 h 259"/>
                <a:gd name="T84" fmla="*/ 11 w 151"/>
                <a:gd name="T85" fmla="*/ 223 h 259"/>
                <a:gd name="T86" fmla="*/ 6 w 151"/>
                <a:gd name="T87" fmla="*/ 241 h 259"/>
                <a:gd name="T88" fmla="*/ 0 w 151"/>
                <a:gd name="T89" fmla="*/ 259 h 259"/>
                <a:gd name="T90" fmla="*/ 1 w 151"/>
                <a:gd name="T91" fmla="*/ 259 h 259"/>
                <a:gd name="T92" fmla="*/ 2 w 151"/>
                <a:gd name="T93" fmla="*/ 258 h 259"/>
                <a:gd name="T94" fmla="*/ 3 w 151"/>
                <a:gd name="T95" fmla="*/ 258 h 259"/>
                <a:gd name="T96" fmla="*/ 4 w 151"/>
                <a:gd name="T97" fmla="*/ 258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1" h="259">
                  <a:moveTo>
                    <a:pt x="4" y="258"/>
                  </a:moveTo>
                  <a:lnTo>
                    <a:pt x="16" y="246"/>
                  </a:lnTo>
                  <a:lnTo>
                    <a:pt x="29" y="235"/>
                  </a:lnTo>
                  <a:lnTo>
                    <a:pt x="41" y="224"/>
                  </a:lnTo>
                  <a:lnTo>
                    <a:pt x="52" y="213"/>
                  </a:lnTo>
                  <a:lnTo>
                    <a:pt x="65" y="201"/>
                  </a:lnTo>
                  <a:lnTo>
                    <a:pt x="75" y="188"/>
                  </a:lnTo>
                  <a:lnTo>
                    <a:pt x="86" y="175"/>
                  </a:lnTo>
                  <a:lnTo>
                    <a:pt x="96" y="163"/>
                  </a:lnTo>
                  <a:lnTo>
                    <a:pt x="105" y="150"/>
                  </a:lnTo>
                  <a:lnTo>
                    <a:pt x="114" y="135"/>
                  </a:lnTo>
                  <a:lnTo>
                    <a:pt x="122" y="121"/>
                  </a:lnTo>
                  <a:lnTo>
                    <a:pt x="129" y="106"/>
                  </a:lnTo>
                  <a:lnTo>
                    <a:pt x="136" y="91"/>
                  </a:lnTo>
                  <a:lnTo>
                    <a:pt x="142" y="75"/>
                  </a:lnTo>
                  <a:lnTo>
                    <a:pt x="147" y="59"/>
                  </a:lnTo>
                  <a:lnTo>
                    <a:pt x="151" y="42"/>
                  </a:lnTo>
                  <a:lnTo>
                    <a:pt x="151" y="37"/>
                  </a:lnTo>
                  <a:lnTo>
                    <a:pt x="151" y="30"/>
                  </a:lnTo>
                  <a:lnTo>
                    <a:pt x="151" y="26"/>
                  </a:lnTo>
                  <a:lnTo>
                    <a:pt x="151" y="21"/>
                  </a:lnTo>
                  <a:lnTo>
                    <a:pt x="150" y="17"/>
                  </a:lnTo>
                  <a:lnTo>
                    <a:pt x="149" y="12"/>
                  </a:lnTo>
                  <a:lnTo>
                    <a:pt x="148" y="8"/>
                  </a:lnTo>
                  <a:lnTo>
                    <a:pt x="145" y="4"/>
                  </a:lnTo>
                  <a:lnTo>
                    <a:pt x="140" y="1"/>
                  </a:lnTo>
                  <a:lnTo>
                    <a:pt x="133" y="0"/>
                  </a:lnTo>
                  <a:lnTo>
                    <a:pt x="125" y="1"/>
                  </a:lnTo>
                  <a:lnTo>
                    <a:pt x="118" y="3"/>
                  </a:lnTo>
                  <a:lnTo>
                    <a:pt x="107" y="15"/>
                  </a:lnTo>
                  <a:lnTo>
                    <a:pt x="96" y="27"/>
                  </a:lnTo>
                  <a:lnTo>
                    <a:pt x="86" y="42"/>
                  </a:lnTo>
                  <a:lnTo>
                    <a:pt x="78" y="56"/>
                  </a:lnTo>
                  <a:lnTo>
                    <a:pt x="69" y="70"/>
                  </a:lnTo>
                  <a:lnTo>
                    <a:pt x="61" y="87"/>
                  </a:lnTo>
                  <a:lnTo>
                    <a:pt x="53" y="102"/>
                  </a:lnTo>
                  <a:lnTo>
                    <a:pt x="47" y="118"/>
                  </a:lnTo>
                  <a:lnTo>
                    <a:pt x="40" y="135"/>
                  </a:lnTo>
                  <a:lnTo>
                    <a:pt x="34" y="153"/>
                  </a:lnTo>
                  <a:lnTo>
                    <a:pt x="28" y="170"/>
                  </a:lnTo>
                  <a:lnTo>
                    <a:pt x="23" y="187"/>
                  </a:lnTo>
                  <a:lnTo>
                    <a:pt x="17" y="206"/>
                  </a:lnTo>
                  <a:lnTo>
                    <a:pt x="11" y="223"/>
                  </a:lnTo>
                  <a:lnTo>
                    <a:pt x="6" y="241"/>
                  </a:lnTo>
                  <a:lnTo>
                    <a:pt x="0" y="259"/>
                  </a:lnTo>
                  <a:lnTo>
                    <a:pt x="1" y="259"/>
                  </a:lnTo>
                  <a:lnTo>
                    <a:pt x="2" y="258"/>
                  </a:lnTo>
                  <a:lnTo>
                    <a:pt x="3" y="258"/>
                  </a:lnTo>
                  <a:lnTo>
                    <a:pt x="4" y="258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 useBgFill="1">
          <p:nvSpPr>
            <p:cNvPr id="1062" name="Freeform 38"/>
            <p:cNvSpPr>
              <a:spLocks/>
            </p:cNvSpPr>
            <p:nvPr/>
          </p:nvSpPr>
          <p:spPr bwMode="auto">
            <a:xfrm>
              <a:off x="5976" y="525"/>
              <a:ext cx="12" cy="17"/>
            </a:xfrm>
            <a:custGeom>
              <a:avLst/>
              <a:gdLst>
                <a:gd name="T0" fmla="*/ 16 w 109"/>
                <a:gd name="T1" fmla="*/ 162 h 164"/>
                <a:gd name="T2" fmla="*/ 27 w 109"/>
                <a:gd name="T3" fmla="*/ 162 h 164"/>
                <a:gd name="T4" fmla="*/ 39 w 109"/>
                <a:gd name="T5" fmla="*/ 161 h 164"/>
                <a:gd name="T6" fmla="*/ 52 w 109"/>
                <a:gd name="T7" fmla="*/ 159 h 164"/>
                <a:gd name="T8" fmla="*/ 63 w 109"/>
                <a:gd name="T9" fmla="*/ 157 h 164"/>
                <a:gd name="T10" fmla="*/ 74 w 109"/>
                <a:gd name="T11" fmla="*/ 153 h 164"/>
                <a:gd name="T12" fmla="*/ 84 w 109"/>
                <a:gd name="T13" fmla="*/ 146 h 164"/>
                <a:gd name="T14" fmla="*/ 92 w 109"/>
                <a:gd name="T15" fmla="*/ 137 h 164"/>
                <a:gd name="T16" fmla="*/ 97 w 109"/>
                <a:gd name="T17" fmla="*/ 126 h 164"/>
                <a:gd name="T18" fmla="*/ 102 w 109"/>
                <a:gd name="T19" fmla="*/ 112 h 164"/>
                <a:gd name="T20" fmla="*/ 106 w 109"/>
                <a:gd name="T21" fmla="*/ 96 h 164"/>
                <a:gd name="T22" fmla="*/ 108 w 109"/>
                <a:gd name="T23" fmla="*/ 81 h 164"/>
                <a:gd name="T24" fmla="*/ 109 w 109"/>
                <a:gd name="T25" fmla="*/ 67 h 164"/>
                <a:gd name="T26" fmla="*/ 108 w 109"/>
                <a:gd name="T27" fmla="*/ 53 h 164"/>
                <a:gd name="T28" fmla="*/ 105 w 109"/>
                <a:gd name="T29" fmla="*/ 38 h 164"/>
                <a:gd name="T30" fmla="*/ 100 w 109"/>
                <a:gd name="T31" fmla="*/ 26 h 164"/>
                <a:gd name="T32" fmla="*/ 94 w 109"/>
                <a:gd name="T33" fmla="*/ 15 h 164"/>
                <a:gd name="T34" fmla="*/ 86 w 109"/>
                <a:gd name="T35" fmla="*/ 9 h 164"/>
                <a:gd name="T36" fmla="*/ 77 w 109"/>
                <a:gd name="T37" fmla="*/ 5 h 164"/>
                <a:gd name="T38" fmla="*/ 66 w 109"/>
                <a:gd name="T39" fmla="*/ 2 h 164"/>
                <a:gd name="T40" fmla="*/ 55 w 109"/>
                <a:gd name="T41" fmla="*/ 0 h 164"/>
                <a:gd name="T42" fmla="*/ 43 w 109"/>
                <a:gd name="T43" fmla="*/ 0 h 164"/>
                <a:gd name="T44" fmla="*/ 31 w 109"/>
                <a:gd name="T45" fmla="*/ 1 h 164"/>
                <a:gd name="T46" fmla="*/ 19 w 109"/>
                <a:gd name="T47" fmla="*/ 2 h 164"/>
                <a:gd name="T48" fmla="*/ 8 w 109"/>
                <a:gd name="T49" fmla="*/ 3 h 164"/>
                <a:gd name="T50" fmla="*/ 5 w 109"/>
                <a:gd name="T51" fmla="*/ 6 h 164"/>
                <a:gd name="T52" fmla="*/ 3 w 109"/>
                <a:gd name="T53" fmla="*/ 10 h 164"/>
                <a:gd name="T54" fmla="*/ 2 w 109"/>
                <a:gd name="T55" fmla="*/ 14 h 164"/>
                <a:gd name="T56" fmla="*/ 2 w 109"/>
                <a:gd name="T57" fmla="*/ 18 h 164"/>
                <a:gd name="T58" fmla="*/ 3 w 109"/>
                <a:gd name="T59" fmla="*/ 22 h 164"/>
                <a:gd name="T60" fmla="*/ 4 w 109"/>
                <a:gd name="T61" fmla="*/ 26 h 164"/>
                <a:gd name="T62" fmla="*/ 4 w 109"/>
                <a:gd name="T63" fmla="*/ 30 h 164"/>
                <a:gd name="T64" fmla="*/ 5 w 109"/>
                <a:gd name="T65" fmla="*/ 34 h 164"/>
                <a:gd name="T66" fmla="*/ 0 w 109"/>
                <a:gd name="T67" fmla="*/ 156 h 164"/>
                <a:gd name="T68" fmla="*/ 12 w 109"/>
                <a:gd name="T69" fmla="*/ 164 h 164"/>
                <a:gd name="T70" fmla="*/ 13 w 109"/>
                <a:gd name="T71" fmla="*/ 164 h 164"/>
                <a:gd name="T72" fmla="*/ 14 w 109"/>
                <a:gd name="T73" fmla="*/ 163 h 164"/>
                <a:gd name="T74" fmla="*/ 15 w 109"/>
                <a:gd name="T75" fmla="*/ 162 h 164"/>
                <a:gd name="T76" fmla="*/ 16 w 109"/>
                <a:gd name="T77" fmla="*/ 16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9" h="164">
                  <a:moveTo>
                    <a:pt x="16" y="162"/>
                  </a:moveTo>
                  <a:lnTo>
                    <a:pt x="27" y="162"/>
                  </a:lnTo>
                  <a:lnTo>
                    <a:pt x="39" y="161"/>
                  </a:lnTo>
                  <a:lnTo>
                    <a:pt x="52" y="159"/>
                  </a:lnTo>
                  <a:lnTo>
                    <a:pt x="63" y="157"/>
                  </a:lnTo>
                  <a:lnTo>
                    <a:pt x="74" y="153"/>
                  </a:lnTo>
                  <a:lnTo>
                    <a:pt x="84" y="146"/>
                  </a:lnTo>
                  <a:lnTo>
                    <a:pt x="92" y="137"/>
                  </a:lnTo>
                  <a:lnTo>
                    <a:pt x="97" y="126"/>
                  </a:lnTo>
                  <a:lnTo>
                    <a:pt x="102" y="112"/>
                  </a:lnTo>
                  <a:lnTo>
                    <a:pt x="106" y="96"/>
                  </a:lnTo>
                  <a:lnTo>
                    <a:pt x="108" y="81"/>
                  </a:lnTo>
                  <a:lnTo>
                    <a:pt x="109" y="67"/>
                  </a:lnTo>
                  <a:lnTo>
                    <a:pt x="108" y="53"/>
                  </a:lnTo>
                  <a:lnTo>
                    <a:pt x="105" y="38"/>
                  </a:lnTo>
                  <a:lnTo>
                    <a:pt x="100" y="26"/>
                  </a:lnTo>
                  <a:lnTo>
                    <a:pt x="94" y="15"/>
                  </a:lnTo>
                  <a:lnTo>
                    <a:pt x="86" y="9"/>
                  </a:lnTo>
                  <a:lnTo>
                    <a:pt x="77" y="5"/>
                  </a:lnTo>
                  <a:lnTo>
                    <a:pt x="66" y="2"/>
                  </a:lnTo>
                  <a:lnTo>
                    <a:pt x="55" y="0"/>
                  </a:lnTo>
                  <a:lnTo>
                    <a:pt x="43" y="0"/>
                  </a:lnTo>
                  <a:lnTo>
                    <a:pt x="31" y="1"/>
                  </a:lnTo>
                  <a:lnTo>
                    <a:pt x="19" y="2"/>
                  </a:lnTo>
                  <a:lnTo>
                    <a:pt x="8" y="3"/>
                  </a:lnTo>
                  <a:lnTo>
                    <a:pt x="5" y="6"/>
                  </a:lnTo>
                  <a:lnTo>
                    <a:pt x="3" y="10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3" y="22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5" y="34"/>
                  </a:lnTo>
                  <a:lnTo>
                    <a:pt x="0" y="156"/>
                  </a:lnTo>
                  <a:lnTo>
                    <a:pt x="12" y="164"/>
                  </a:lnTo>
                  <a:lnTo>
                    <a:pt x="13" y="164"/>
                  </a:lnTo>
                  <a:lnTo>
                    <a:pt x="14" y="163"/>
                  </a:lnTo>
                  <a:lnTo>
                    <a:pt x="15" y="162"/>
                  </a:lnTo>
                  <a:lnTo>
                    <a:pt x="16" y="16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5969" y="462"/>
              <a:ext cx="31" cy="36"/>
            </a:xfrm>
            <a:custGeom>
              <a:avLst/>
              <a:gdLst>
                <a:gd name="T0" fmla="*/ 190 w 281"/>
                <a:gd name="T1" fmla="*/ 368 h 368"/>
                <a:gd name="T2" fmla="*/ 192 w 281"/>
                <a:gd name="T3" fmla="*/ 365 h 368"/>
                <a:gd name="T4" fmla="*/ 183 w 281"/>
                <a:gd name="T5" fmla="*/ 356 h 368"/>
                <a:gd name="T6" fmla="*/ 169 w 281"/>
                <a:gd name="T7" fmla="*/ 339 h 368"/>
                <a:gd name="T8" fmla="*/ 162 w 281"/>
                <a:gd name="T9" fmla="*/ 319 h 368"/>
                <a:gd name="T10" fmla="*/ 159 w 281"/>
                <a:gd name="T11" fmla="*/ 296 h 368"/>
                <a:gd name="T12" fmla="*/ 159 w 281"/>
                <a:gd name="T13" fmla="*/ 272 h 368"/>
                <a:gd name="T14" fmla="*/ 161 w 281"/>
                <a:gd name="T15" fmla="*/ 247 h 368"/>
                <a:gd name="T16" fmla="*/ 163 w 281"/>
                <a:gd name="T17" fmla="*/ 221 h 368"/>
                <a:gd name="T18" fmla="*/ 162 w 281"/>
                <a:gd name="T19" fmla="*/ 198 h 368"/>
                <a:gd name="T20" fmla="*/ 173 w 281"/>
                <a:gd name="T21" fmla="*/ 165 h 368"/>
                <a:gd name="T22" fmla="*/ 196 w 281"/>
                <a:gd name="T23" fmla="*/ 124 h 368"/>
                <a:gd name="T24" fmla="*/ 220 w 281"/>
                <a:gd name="T25" fmla="*/ 86 h 368"/>
                <a:gd name="T26" fmla="*/ 244 w 281"/>
                <a:gd name="T27" fmla="*/ 47 h 368"/>
                <a:gd name="T28" fmla="*/ 281 w 281"/>
                <a:gd name="T29" fmla="*/ 8 h 368"/>
                <a:gd name="T30" fmla="*/ 213 w 281"/>
                <a:gd name="T31" fmla="*/ 7 h 368"/>
                <a:gd name="T32" fmla="*/ 218 w 281"/>
                <a:gd name="T33" fmla="*/ 14 h 368"/>
                <a:gd name="T34" fmla="*/ 222 w 281"/>
                <a:gd name="T35" fmla="*/ 34 h 368"/>
                <a:gd name="T36" fmla="*/ 210 w 281"/>
                <a:gd name="T37" fmla="*/ 64 h 368"/>
                <a:gd name="T38" fmla="*/ 192 w 281"/>
                <a:gd name="T39" fmla="*/ 93 h 368"/>
                <a:gd name="T40" fmla="*/ 174 w 281"/>
                <a:gd name="T41" fmla="*/ 121 h 368"/>
                <a:gd name="T42" fmla="*/ 163 w 281"/>
                <a:gd name="T43" fmla="*/ 143 h 368"/>
                <a:gd name="T44" fmla="*/ 156 w 281"/>
                <a:gd name="T45" fmla="*/ 148 h 368"/>
                <a:gd name="T46" fmla="*/ 78 w 281"/>
                <a:gd name="T47" fmla="*/ 25 h 368"/>
                <a:gd name="T48" fmla="*/ 84 w 281"/>
                <a:gd name="T49" fmla="*/ 15 h 368"/>
                <a:gd name="T50" fmla="*/ 92 w 281"/>
                <a:gd name="T51" fmla="*/ 8 h 368"/>
                <a:gd name="T52" fmla="*/ 92 w 281"/>
                <a:gd name="T53" fmla="*/ 5 h 368"/>
                <a:gd name="T54" fmla="*/ 91 w 281"/>
                <a:gd name="T55" fmla="*/ 2 h 368"/>
                <a:gd name="T56" fmla="*/ 9 w 281"/>
                <a:gd name="T57" fmla="*/ 9 h 368"/>
                <a:gd name="T58" fmla="*/ 27 w 281"/>
                <a:gd name="T59" fmla="*/ 29 h 368"/>
                <a:gd name="T60" fmla="*/ 44 w 281"/>
                <a:gd name="T61" fmla="*/ 50 h 368"/>
                <a:gd name="T62" fmla="*/ 60 w 281"/>
                <a:gd name="T63" fmla="*/ 73 h 368"/>
                <a:gd name="T64" fmla="*/ 75 w 281"/>
                <a:gd name="T65" fmla="*/ 98 h 368"/>
                <a:gd name="T66" fmla="*/ 89 w 281"/>
                <a:gd name="T67" fmla="*/ 123 h 368"/>
                <a:gd name="T68" fmla="*/ 102 w 281"/>
                <a:gd name="T69" fmla="*/ 149 h 368"/>
                <a:gd name="T70" fmla="*/ 116 w 281"/>
                <a:gd name="T71" fmla="*/ 174 h 368"/>
                <a:gd name="T72" fmla="*/ 122 w 281"/>
                <a:gd name="T73" fmla="*/ 207 h 368"/>
                <a:gd name="T74" fmla="*/ 123 w 281"/>
                <a:gd name="T75" fmla="*/ 247 h 368"/>
                <a:gd name="T76" fmla="*/ 124 w 281"/>
                <a:gd name="T77" fmla="*/ 286 h 368"/>
                <a:gd name="T78" fmla="*/ 120 w 281"/>
                <a:gd name="T79" fmla="*/ 325 h 368"/>
                <a:gd name="T80" fmla="*/ 86 w 281"/>
                <a:gd name="T81" fmla="*/ 358 h 368"/>
                <a:gd name="T82" fmla="*/ 85 w 281"/>
                <a:gd name="T83" fmla="*/ 361 h 368"/>
                <a:gd name="T84" fmla="*/ 86 w 281"/>
                <a:gd name="T85" fmla="*/ 36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68">
                  <a:moveTo>
                    <a:pt x="189" y="368"/>
                  </a:moveTo>
                  <a:lnTo>
                    <a:pt x="190" y="368"/>
                  </a:lnTo>
                  <a:lnTo>
                    <a:pt x="191" y="367"/>
                  </a:lnTo>
                  <a:lnTo>
                    <a:pt x="192" y="365"/>
                  </a:lnTo>
                  <a:lnTo>
                    <a:pt x="193" y="362"/>
                  </a:lnTo>
                  <a:lnTo>
                    <a:pt x="183" y="356"/>
                  </a:lnTo>
                  <a:lnTo>
                    <a:pt x="175" y="347"/>
                  </a:lnTo>
                  <a:lnTo>
                    <a:pt x="169" y="339"/>
                  </a:lnTo>
                  <a:lnTo>
                    <a:pt x="165" y="329"/>
                  </a:lnTo>
                  <a:lnTo>
                    <a:pt x="162" y="319"/>
                  </a:lnTo>
                  <a:lnTo>
                    <a:pt x="160" y="308"/>
                  </a:lnTo>
                  <a:lnTo>
                    <a:pt x="159" y="296"/>
                  </a:lnTo>
                  <a:lnTo>
                    <a:pt x="159" y="284"/>
                  </a:lnTo>
                  <a:lnTo>
                    <a:pt x="159" y="272"/>
                  </a:lnTo>
                  <a:lnTo>
                    <a:pt x="160" y="260"/>
                  </a:lnTo>
                  <a:lnTo>
                    <a:pt x="161" y="247"/>
                  </a:lnTo>
                  <a:lnTo>
                    <a:pt x="162" y="234"/>
                  </a:lnTo>
                  <a:lnTo>
                    <a:pt x="163" y="221"/>
                  </a:lnTo>
                  <a:lnTo>
                    <a:pt x="163" y="210"/>
                  </a:lnTo>
                  <a:lnTo>
                    <a:pt x="162" y="198"/>
                  </a:lnTo>
                  <a:lnTo>
                    <a:pt x="161" y="186"/>
                  </a:lnTo>
                  <a:lnTo>
                    <a:pt x="173" y="165"/>
                  </a:lnTo>
                  <a:lnTo>
                    <a:pt x="184" y="145"/>
                  </a:lnTo>
                  <a:lnTo>
                    <a:pt x="196" y="124"/>
                  </a:lnTo>
                  <a:lnTo>
                    <a:pt x="209" y="105"/>
                  </a:lnTo>
                  <a:lnTo>
                    <a:pt x="220" y="86"/>
                  </a:lnTo>
                  <a:lnTo>
                    <a:pt x="233" y="66"/>
                  </a:lnTo>
                  <a:lnTo>
                    <a:pt x="244" y="47"/>
                  </a:lnTo>
                  <a:lnTo>
                    <a:pt x="254" y="29"/>
                  </a:lnTo>
                  <a:lnTo>
                    <a:pt x="281" y="8"/>
                  </a:lnTo>
                  <a:lnTo>
                    <a:pt x="218" y="5"/>
                  </a:lnTo>
                  <a:lnTo>
                    <a:pt x="213" y="7"/>
                  </a:lnTo>
                  <a:lnTo>
                    <a:pt x="214" y="10"/>
                  </a:lnTo>
                  <a:lnTo>
                    <a:pt x="218" y="14"/>
                  </a:lnTo>
                  <a:lnTo>
                    <a:pt x="222" y="16"/>
                  </a:lnTo>
                  <a:lnTo>
                    <a:pt x="222" y="34"/>
                  </a:lnTo>
                  <a:lnTo>
                    <a:pt x="217" y="49"/>
                  </a:lnTo>
                  <a:lnTo>
                    <a:pt x="210" y="64"/>
                  </a:lnTo>
                  <a:lnTo>
                    <a:pt x="202" y="78"/>
                  </a:lnTo>
                  <a:lnTo>
                    <a:pt x="192" y="93"/>
                  </a:lnTo>
                  <a:lnTo>
                    <a:pt x="182" y="107"/>
                  </a:lnTo>
                  <a:lnTo>
                    <a:pt x="174" y="121"/>
                  </a:lnTo>
                  <a:lnTo>
                    <a:pt x="167" y="138"/>
                  </a:lnTo>
                  <a:lnTo>
                    <a:pt x="163" y="143"/>
                  </a:lnTo>
                  <a:lnTo>
                    <a:pt x="159" y="146"/>
                  </a:lnTo>
                  <a:lnTo>
                    <a:pt x="156" y="148"/>
                  </a:lnTo>
                  <a:lnTo>
                    <a:pt x="153" y="151"/>
                  </a:lnTo>
                  <a:lnTo>
                    <a:pt x="78" y="25"/>
                  </a:lnTo>
                  <a:lnTo>
                    <a:pt x="80" y="19"/>
                  </a:lnTo>
                  <a:lnTo>
                    <a:pt x="84" y="15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2" y="5"/>
                  </a:lnTo>
                  <a:lnTo>
                    <a:pt x="92" y="3"/>
                  </a:lnTo>
                  <a:lnTo>
                    <a:pt x="91" y="2"/>
                  </a:lnTo>
                  <a:lnTo>
                    <a:pt x="0" y="0"/>
                  </a:lnTo>
                  <a:lnTo>
                    <a:pt x="9" y="9"/>
                  </a:lnTo>
                  <a:lnTo>
                    <a:pt x="18" y="18"/>
                  </a:lnTo>
                  <a:lnTo>
                    <a:pt x="27" y="29"/>
                  </a:lnTo>
                  <a:lnTo>
                    <a:pt x="36" y="39"/>
                  </a:lnTo>
                  <a:lnTo>
                    <a:pt x="44" y="50"/>
                  </a:lnTo>
                  <a:lnTo>
                    <a:pt x="52" y="62"/>
                  </a:lnTo>
                  <a:lnTo>
                    <a:pt x="60" y="73"/>
                  </a:lnTo>
                  <a:lnTo>
                    <a:pt x="67" y="86"/>
                  </a:lnTo>
                  <a:lnTo>
                    <a:pt x="75" y="98"/>
                  </a:lnTo>
                  <a:lnTo>
                    <a:pt x="82" y="110"/>
                  </a:lnTo>
                  <a:lnTo>
                    <a:pt x="89" y="123"/>
                  </a:lnTo>
                  <a:lnTo>
                    <a:pt x="96" y="135"/>
                  </a:lnTo>
                  <a:lnTo>
                    <a:pt x="102" y="149"/>
                  </a:lnTo>
                  <a:lnTo>
                    <a:pt x="109" y="161"/>
                  </a:lnTo>
                  <a:lnTo>
                    <a:pt x="116" y="174"/>
                  </a:lnTo>
                  <a:lnTo>
                    <a:pt x="122" y="186"/>
                  </a:lnTo>
                  <a:lnTo>
                    <a:pt x="122" y="207"/>
                  </a:lnTo>
                  <a:lnTo>
                    <a:pt x="122" y="227"/>
                  </a:lnTo>
                  <a:lnTo>
                    <a:pt x="123" y="247"/>
                  </a:lnTo>
                  <a:lnTo>
                    <a:pt x="124" y="267"/>
                  </a:lnTo>
                  <a:lnTo>
                    <a:pt x="124" y="286"/>
                  </a:lnTo>
                  <a:lnTo>
                    <a:pt x="123" y="306"/>
                  </a:lnTo>
                  <a:lnTo>
                    <a:pt x="120" y="325"/>
                  </a:lnTo>
                  <a:lnTo>
                    <a:pt x="115" y="344"/>
                  </a:lnTo>
                  <a:lnTo>
                    <a:pt x="86" y="358"/>
                  </a:lnTo>
                  <a:lnTo>
                    <a:pt x="86" y="359"/>
                  </a:lnTo>
                  <a:lnTo>
                    <a:pt x="85" y="361"/>
                  </a:lnTo>
                  <a:lnTo>
                    <a:pt x="85" y="362"/>
                  </a:lnTo>
                  <a:lnTo>
                    <a:pt x="86" y="364"/>
                  </a:lnTo>
                  <a:lnTo>
                    <a:pt x="189" y="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5930" y="460"/>
              <a:ext cx="36" cy="38"/>
            </a:xfrm>
            <a:custGeom>
              <a:avLst/>
              <a:gdLst>
                <a:gd name="T0" fmla="*/ 217 w 319"/>
                <a:gd name="T1" fmla="*/ 377 h 377"/>
                <a:gd name="T2" fmla="*/ 188 w 319"/>
                <a:gd name="T3" fmla="*/ 35 h 377"/>
                <a:gd name="T4" fmla="*/ 214 w 319"/>
                <a:gd name="T5" fmla="*/ 32 h 377"/>
                <a:gd name="T6" fmla="*/ 243 w 319"/>
                <a:gd name="T7" fmla="*/ 31 h 377"/>
                <a:gd name="T8" fmla="*/ 271 w 319"/>
                <a:gd name="T9" fmla="*/ 35 h 377"/>
                <a:gd name="T10" fmla="*/ 296 w 319"/>
                <a:gd name="T11" fmla="*/ 44 h 377"/>
                <a:gd name="T12" fmla="*/ 299 w 319"/>
                <a:gd name="T13" fmla="*/ 55 h 377"/>
                <a:gd name="T14" fmla="*/ 300 w 319"/>
                <a:gd name="T15" fmla="*/ 70 h 377"/>
                <a:gd name="T16" fmla="*/ 304 w 319"/>
                <a:gd name="T17" fmla="*/ 73 h 377"/>
                <a:gd name="T18" fmla="*/ 307 w 319"/>
                <a:gd name="T19" fmla="*/ 70 h 377"/>
                <a:gd name="T20" fmla="*/ 311 w 319"/>
                <a:gd name="T21" fmla="*/ 54 h 377"/>
                <a:gd name="T22" fmla="*/ 315 w 319"/>
                <a:gd name="T23" fmla="*/ 39 h 377"/>
                <a:gd name="T24" fmla="*/ 318 w 319"/>
                <a:gd name="T25" fmla="*/ 25 h 377"/>
                <a:gd name="T26" fmla="*/ 319 w 319"/>
                <a:gd name="T27" fmla="*/ 12 h 377"/>
                <a:gd name="T28" fmla="*/ 284 w 319"/>
                <a:gd name="T29" fmla="*/ 11 h 377"/>
                <a:gd name="T30" fmla="*/ 248 w 319"/>
                <a:gd name="T31" fmla="*/ 11 h 377"/>
                <a:gd name="T32" fmla="*/ 209 w 319"/>
                <a:gd name="T33" fmla="*/ 12 h 377"/>
                <a:gd name="T34" fmla="*/ 171 w 319"/>
                <a:gd name="T35" fmla="*/ 13 h 377"/>
                <a:gd name="T36" fmla="*/ 132 w 319"/>
                <a:gd name="T37" fmla="*/ 13 h 377"/>
                <a:gd name="T38" fmla="*/ 92 w 319"/>
                <a:gd name="T39" fmla="*/ 11 h 377"/>
                <a:gd name="T40" fmla="*/ 54 w 319"/>
                <a:gd name="T41" fmla="*/ 7 h 377"/>
                <a:gd name="T42" fmla="*/ 17 w 319"/>
                <a:gd name="T43" fmla="*/ 0 h 377"/>
                <a:gd name="T44" fmla="*/ 15 w 319"/>
                <a:gd name="T45" fmla="*/ 1 h 377"/>
                <a:gd name="T46" fmla="*/ 11 w 319"/>
                <a:gd name="T47" fmla="*/ 3 h 377"/>
                <a:gd name="T48" fmla="*/ 6 w 319"/>
                <a:gd name="T49" fmla="*/ 65 h 377"/>
                <a:gd name="T50" fmla="*/ 18 w 319"/>
                <a:gd name="T51" fmla="*/ 54 h 377"/>
                <a:gd name="T52" fmla="*/ 30 w 319"/>
                <a:gd name="T53" fmla="*/ 41 h 377"/>
                <a:gd name="T54" fmla="*/ 44 w 319"/>
                <a:gd name="T55" fmla="*/ 34 h 377"/>
                <a:gd name="T56" fmla="*/ 64 w 319"/>
                <a:gd name="T57" fmla="*/ 33 h 377"/>
                <a:gd name="T58" fmla="*/ 85 w 319"/>
                <a:gd name="T59" fmla="*/ 31 h 377"/>
                <a:gd name="T60" fmla="*/ 105 w 319"/>
                <a:gd name="T61" fmla="*/ 30 h 377"/>
                <a:gd name="T62" fmla="*/ 125 w 319"/>
                <a:gd name="T63" fmla="*/ 30 h 377"/>
                <a:gd name="T64" fmla="*/ 139 w 319"/>
                <a:gd name="T65" fmla="*/ 33 h 377"/>
                <a:gd name="T66" fmla="*/ 144 w 319"/>
                <a:gd name="T67" fmla="*/ 39 h 377"/>
                <a:gd name="T68" fmla="*/ 140 w 319"/>
                <a:gd name="T69" fmla="*/ 343 h 377"/>
                <a:gd name="T70" fmla="*/ 131 w 319"/>
                <a:gd name="T71" fmla="*/ 355 h 377"/>
                <a:gd name="T72" fmla="*/ 118 w 319"/>
                <a:gd name="T73" fmla="*/ 364 h 377"/>
                <a:gd name="T74" fmla="*/ 103 w 319"/>
                <a:gd name="T75" fmla="*/ 371 h 377"/>
                <a:gd name="T76" fmla="*/ 106 w 319"/>
                <a:gd name="T77" fmla="*/ 376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9" h="377">
                  <a:moveTo>
                    <a:pt x="110" y="377"/>
                  </a:moveTo>
                  <a:lnTo>
                    <a:pt x="217" y="377"/>
                  </a:lnTo>
                  <a:lnTo>
                    <a:pt x="184" y="343"/>
                  </a:lnTo>
                  <a:lnTo>
                    <a:pt x="188" y="35"/>
                  </a:lnTo>
                  <a:lnTo>
                    <a:pt x="200" y="33"/>
                  </a:lnTo>
                  <a:lnTo>
                    <a:pt x="214" y="32"/>
                  </a:lnTo>
                  <a:lnTo>
                    <a:pt x="228" y="31"/>
                  </a:lnTo>
                  <a:lnTo>
                    <a:pt x="243" y="31"/>
                  </a:lnTo>
                  <a:lnTo>
                    <a:pt x="257" y="33"/>
                  </a:lnTo>
                  <a:lnTo>
                    <a:pt x="271" y="35"/>
                  </a:lnTo>
                  <a:lnTo>
                    <a:pt x="284" y="38"/>
                  </a:lnTo>
                  <a:lnTo>
                    <a:pt x="296" y="44"/>
                  </a:lnTo>
                  <a:lnTo>
                    <a:pt x="298" y="49"/>
                  </a:lnTo>
                  <a:lnTo>
                    <a:pt x="299" y="55"/>
                  </a:lnTo>
                  <a:lnTo>
                    <a:pt x="299" y="63"/>
                  </a:lnTo>
                  <a:lnTo>
                    <a:pt x="300" y="70"/>
                  </a:lnTo>
                  <a:lnTo>
                    <a:pt x="301" y="74"/>
                  </a:lnTo>
                  <a:lnTo>
                    <a:pt x="304" y="73"/>
                  </a:lnTo>
                  <a:lnTo>
                    <a:pt x="307" y="72"/>
                  </a:lnTo>
                  <a:lnTo>
                    <a:pt x="307" y="70"/>
                  </a:lnTo>
                  <a:lnTo>
                    <a:pt x="309" y="62"/>
                  </a:lnTo>
                  <a:lnTo>
                    <a:pt x="311" y="54"/>
                  </a:lnTo>
                  <a:lnTo>
                    <a:pt x="313" y="47"/>
                  </a:lnTo>
                  <a:lnTo>
                    <a:pt x="315" y="39"/>
                  </a:lnTo>
                  <a:lnTo>
                    <a:pt x="317" y="32"/>
                  </a:lnTo>
                  <a:lnTo>
                    <a:pt x="318" y="25"/>
                  </a:lnTo>
                  <a:lnTo>
                    <a:pt x="319" y="19"/>
                  </a:lnTo>
                  <a:lnTo>
                    <a:pt x="319" y="12"/>
                  </a:lnTo>
                  <a:lnTo>
                    <a:pt x="302" y="11"/>
                  </a:lnTo>
                  <a:lnTo>
                    <a:pt x="284" y="11"/>
                  </a:lnTo>
                  <a:lnTo>
                    <a:pt x="266" y="11"/>
                  </a:lnTo>
                  <a:lnTo>
                    <a:pt x="248" y="11"/>
                  </a:lnTo>
                  <a:lnTo>
                    <a:pt x="228" y="12"/>
                  </a:lnTo>
                  <a:lnTo>
                    <a:pt x="209" y="12"/>
                  </a:lnTo>
                  <a:lnTo>
                    <a:pt x="190" y="12"/>
                  </a:lnTo>
                  <a:lnTo>
                    <a:pt x="171" y="13"/>
                  </a:lnTo>
                  <a:lnTo>
                    <a:pt x="151" y="13"/>
                  </a:lnTo>
                  <a:lnTo>
                    <a:pt x="132" y="13"/>
                  </a:lnTo>
                  <a:lnTo>
                    <a:pt x="112" y="12"/>
                  </a:lnTo>
                  <a:lnTo>
                    <a:pt x="92" y="11"/>
                  </a:lnTo>
                  <a:lnTo>
                    <a:pt x="73" y="9"/>
                  </a:lnTo>
                  <a:lnTo>
                    <a:pt x="54" y="7"/>
                  </a:lnTo>
                  <a:lnTo>
                    <a:pt x="36" y="4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1" y="3"/>
                  </a:lnTo>
                  <a:lnTo>
                    <a:pt x="0" y="69"/>
                  </a:lnTo>
                  <a:lnTo>
                    <a:pt x="6" y="65"/>
                  </a:lnTo>
                  <a:lnTo>
                    <a:pt x="13" y="60"/>
                  </a:lnTo>
                  <a:lnTo>
                    <a:pt x="18" y="54"/>
                  </a:lnTo>
                  <a:lnTo>
                    <a:pt x="24" y="48"/>
                  </a:lnTo>
                  <a:lnTo>
                    <a:pt x="30" y="41"/>
                  </a:lnTo>
                  <a:lnTo>
                    <a:pt x="36" y="37"/>
                  </a:lnTo>
                  <a:lnTo>
                    <a:pt x="44" y="34"/>
                  </a:lnTo>
                  <a:lnTo>
                    <a:pt x="53" y="34"/>
                  </a:lnTo>
                  <a:lnTo>
                    <a:pt x="64" y="33"/>
                  </a:lnTo>
                  <a:lnTo>
                    <a:pt x="75" y="32"/>
                  </a:lnTo>
                  <a:lnTo>
                    <a:pt x="85" y="31"/>
                  </a:lnTo>
                  <a:lnTo>
                    <a:pt x="95" y="31"/>
                  </a:lnTo>
                  <a:lnTo>
                    <a:pt x="105" y="30"/>
                  </a:lnTo>
                  <a:lnTo>
                    <a:pt x="115" y="30"/>
                  </a:lnTo>
                  <a:lnTo>
                    <a:pt x="125" y="30"/>
                  </a:lnTo>
                  <a:lnTo>
                    <a:pt x="135" y="31"/>
                  </a:lnTo>
                  <a:lnTo>
                    <a:pt x="139" y="33"/>
                  </a:lnTo>
                  <a:lnTo>
                    <a:pt x="142" y="36"/>
                  </a:lnTo>
                  <a:lnTo>
                    <a:pt x="144" y="39"/>
                  </a:lnTo>
                  <a:lnTo>
                    <a:pt x="146" y="44"/>
                  </a:lnTo>
                  <a:lnTo>
                    <a:pt x="140" y="343"/>
                  </a:lnTo>
                  <a:lnTo>
                    <a:pt x="136" y="349"/>
                  </a:lnTo>
                  <a:lnTo>
                    <a:pt x="131" y="355"/>
                  </a:lnTo>
                  <a:lnTo>
                    <a:pt x="126" y="360"/>
                  </a:lnTo>
                  <a:lnTo>
                    <a:pt x="118" y="364"/>
                  </a:lnTo>
                  <a:lnTo>
                    <a:pt x="104" y="368"/>
                  </a:lnTo>
                  <a:lnTo>
                    <a:pt x="103" y="371"/>
                  </a:lnTo>
                  <a:lnTo>
                    <a:pt x="104" y="374"/>
                  </a:lnTo>
                  <a:lnTo>
                    <a:pt x="106" y="376"/>
                  </a:lnTo>
                  <a:lnTo>
                    <a:pt x="110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5883" y="460"/>
              <a:ext cx="23" cy="37"/>
            </a:xfrm>
            <a:custGeom>
              <a:avLst/>
              <a:gdLst>
                <a:gd name="T0" fmla="*/ 85 w 205"/>
                <a:gd name="T1" fmla="*/ 378 h 378"/>
                <a:gd name="T2" fmla="*/ 119 w 205"/>
                <a:gd name="T3" fmla="*/ 376 h 378"/>
                <a:gd name="T4" fmla="*/ 152 w 205"/>
                <a:gd name="T5" fmla="*/ 367 h 378"/>
                <a:gd name="T6" fmla="*/ 180 w 205"/>
                <a:gd name="T7" fmla="*/ 350 h 378"/>
                <a:gd name="T8" fmla="*/ 197 w 205"/>
                <a:gd name="T9" fmla="*/ 322 h 378"/>
                <a:gd name="T10" fmla="*/ 204 w 205"/>
                <a:gd name="T11" fmla="*/ 292 h 378"/>
                <a:gd name="T12" fmla="*/ 204 w 205"/>
                <a:gd name="T13" fmla="*/ 261 h 378"/>
                <a:gd name="T14" fmla="*/ 199 w 205"/>
                <a:gd name="T15" fmla="*/ 233 h 378"/>
                <a:gd name="T16" fmla="*/ 175 w 205"/>
                <a:gd name="T17" fmla="*/ 199 h 378"/>
                <a:gd name="T18" fmla="*/ 132 w 205"/>
                <a:gd name="T19" fmla="*/ 169 h 378"/>
                <a:gd name="T20" fmla="*/ 91 w 205"/>
                <a:gd name="T21" fmla="*/ 143 h 378"/>
                <a:gd name="T22" fmla="*/ 56 w 205"/>
                <a:gd name="T23" fmla="*/ 111 h 378"/>
                <a:gd name="T24" fmla="*/ 44 w 205"/>
                <a:gd name="T25" fmla="*/ 84 h 378"/>
                <a:gd name="T26" fmla="*/ 44 w 205"/>
                <a:gd name="T27" fmla="*/ 75 h 378"/>
                <a:gd name="T28" fmla="*/ 44 w 205"/>
                <a:gd name="T29" fmla="*/ 67 h 378"/>
                <a:gd name="T30" fmla="*/ 45 w 205"/>
                <a:gd name="T31" fmla="*/ 58 h 378"/>
                <a:gd name="T32" fmla="*/ 52 w 205"/>
                <a:gd name="T33" fmla="*/ 44 h 378"/>
                <a:gd name="T34" fmla="*/ 68 w 205"/>
                <a:gd name="T35" fmla="*/ 30 h 378"/>
                <a:gd name="T36" fmla="*/ 88 w 205"/>
                <a:gd name="T37" fmla="*/ 22 h 378"/>
                <a:gd name="T38" fmla="*/ 111 w 205"/>
                <a:gd name="T39" fmla="*/ 19 h 378"/>
                <a:gd name="T40" fmla="*/ 132 w 205"/>
                <a:gd name="T41" fmla="*/ 23 h 378"/>
                <a:gd name="T42" fmla="*/ 150 w 205"/>
                <a:gd name="T43" fmla="*/ 33 h 378"/>
                <a:gd name="T44" fmla="*/ 163 w 205"/>
                <a:gd name="T45" fmla="*/ 46 h 378"/>
                <a:gd name="T46" fmla="*/ 172 w 205"/>
                <a:gd name="T47" fmla="*/ 62 h 378"/>
                <a:gd name="T48" fmla="*/ 177 w 205"/>
                <a:gd name="T49" fmla="*/ 71 h 378"/>
                <a:gd name="T50" fmla="*/ 181 w 205"/>
                <a:gd name="T51" fmla="*/ 73 h 378"/>
                <a:gd name="T52" fmla="*/ 184 w 205"/>
                <a:gd name="T53" fmla="*/ 16 h 378"/>
                <a:gd name="T54" fmla="*/ 158 w 205"/>
                <a:gd name="T55" fmla="*/ 6 h 378"/>
                <a:gd name="T56" fmla="*/ 128 w 205"/>
                <a:gd name="T57" fmla="*/ 1 h 378"/>
                <a:gd name="T58" fmla="*/ 96 w 205"/>
                <a:gd name="T59" fmla="*/ 0 h 378"/>
                <a:gd name="T60" fmla="*/ 64 w 205"/>
                <a:gd name="T61" fmla="*/ 4 h 378"/>
                <a:gd name="T62" fmla="*/ 42 w 205"/>
                <a:gd name="T63" fmla="*/ 16 h 378"/>
                <a:gd name="T64" fmla="*/ 26 w 205"/>
                <a:gd name="T65" fmla="*/ 32 h 378"/>
                <a:gd name="T66" fmla="*/ 14 w 205"/>
                <a:gd name="T67" fmla="*/ 53 h 378"/>
                <a:gd name="T68" fmla="*/ 6 w 205"/>
                <a:gd name="T69" fmla="*/ 74 h 378"/>
                <a:gd name="T70" fmla="*/ 8 w 205"/>
                <a:gd name="T71" fmla="*/ 99 h 378"/>
                <a:gd name="T72" fmla="*/ 14 w 205"/>
                <a:gd name="T73" fmla="*/ 123 h 378"/>
                <a:gd name="T74" fmla="*/ 25 w 205"/>
                <a:gd name="T75" fmla="*/ 143 h 378"/>
                <a:gd name="T76" fmla="*/ 40 w 205"/>
                <a:gd name="T77" fmla="*/ 160 h 378"/>
                <a:gd name="T78" fmla="*/ 75 w 205"/>
                <a:gd name="T79" fmla="*/ 183 h 378"/>
                <a:gd name="T80" fmla="*/ 113 w 205"/>
                <a:gd name="T81" fmla="*/ 205 h 378"/>
                <a:gd name="T82" fmla="*/ 145 w 205"/>
                <a:gd name="T83" fmla="*/ 231 h 378"/>
                <a:gd name="T84" fmla="*/ 170 w 205"/>
                <a:gd name="T85" fmla="*/ 264 h 378"/>
                <a:gd name="T86" fmla="*/ 172 w 205"/>
                <a:gd name="T87" fmla="*/ 288 h 378"/>
                <a:gd name="T88" fmla="*/ 169 w 205"/>
                <a:gd name="T89" fmla="*/ 309 h 378"/>
                <a:gd name="T90" fmla="*/ 162 w 205"/>
                <a:gd name="T91" fmla="*/ 329 h 378"/>
                <a:gd name="T92" fmla="*/ 150 w 205"/>
                <a:gd name="T93" fmla="*/ 343 h 378"/>
                <a:gd name="T94" fmla="*/ 131 w 205"/>
                <a:gd name="T95" fmla="*/ 353 h 378"/>
                <a:gd name="T96" fmla="*/ 109 w 205"/>
                <a:gd name="T97" fmla="*/ 355 h 378"/>
                <a:gd name="T98" fmla="*/ 86 w 205"/>
                <a:gd name="T99" fmla="*/ 354 h 378"/>
                <a:gd name="T100" fmla="*/ 64 w 205"/>
                <a:gd name="T101" fmla="*/ 350 h 378"/>
                <a:gd name="T102" fmla="*/ 44 w 205"/>
                <a:gd name="T103" fmla="*/ 338 h 378"/>
                <a:gd name="T104" fmla="*/ 29 w 205"/>
                <a:gd name="T105" fmla="*/ 322 h 378"/>
                <a:gd name="T106" fmla="*/ 17 w 205"/>
                <a:gd name="T107" fmla="*/ 302 h 378"/>
                <a:gd name="T108" fmla="*/ 6 w 205"/>
                <a:gd name="T109" fmla="*/ 283 h 378"/>
                <a:gd name="T110" fmla="*/ 5 w 205"/>
                <a:gd name="T111" fmla="*/ 283 h 378"/>
                <a:gd name="T112" fmla="*/ 0 w 205"/>
                <a:gd name="T113" fmla="*/ 283 h 378"/>
                <a:gd name="T114" fmla="*/ 69 w 205"/>
                <a:gd name="T115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5" h="378">
                  <a:moveTo>
                    <a:pt x="69" y="378"/>
                  </a:moveTo>
                  <a:lnTo>
                    <a:pt x="85" y="378"/>
                  </a:lnTo>
                  <a:lnTo>
                    <a:pt x="102" y="378"/>
                  </a:lnTo>
                  <a:lnTo>
                    <a:pt x="119" y="376"/>
                  </a:lnTo>
                  <a:lnTo>
                    <a:pt x="136" y="372"/>
                  </a:lnTo>
                  <a:lnTo>
                    <a:pt x="152" y="367"/>
                  </a:lnTo>
                  <a:lnTo>
                    <a:pt x="166" y="360"/>
                  </a:lnTo>
                  <a:lnTo>
                    <a:pt x="180" y="350"/>
                  </a:lnTo>
                  <a:lnTo>
                    <a:pt x="191" y="336"/>
                  </a:lnTo>
                  <a:lnTo>
                    <a:pt x="197" y="322"/>
                  </a:lnTo>
                  <a:lnTo>
                    <a:pt x="201" y="306"/>
                  </a:lnTo>
                  <a:lnTo>
                    <a:pt x="204" y="292"/>
                  </a:lnTo>
                  <a:lnTo>
                    <a:pt x="205" y="276"/>
                  </a:lnTo>
                  <a:lnTo>
                    <a:pt x="204" y="261"/>
                  </a:lnTo>
                  <a:lnTo>
                    <a:pt x="202" y="246"/>
                  </a:lnTo>
                  <a:lnTo>
                    <a:pt x="199" y="233"/>
                  </a:lnTo>
                  <a:lnTo>
                    <a:pt x="195" y="220"/>
                  </a:lnTo>
                  <a:lnTo>
                    <a:pt x="175" y="199"/>
                  </a:lnTo>
                  <a:lnTo>
                    <a:pt x="154" y="183"/>
                  </a:lnTo>
                  <a:lnTo>
                    <a:pt x="132" y="169"/>
                  </a:lnTo>
                  <a:lnTo>
                    <a:pt x="111" y="157"/>
                  </a:lnTo>
                  <a:lnTo>
                    <a:pt x="91" y="143"/>
                  </a:lnTo>
                  <a:lnTo>
                    <a:pt x="71" y="129"/>
                  </a:lnTo>
                  <a:lnTo>
                    <a:pt x="56" y="111"/>
                  </a:lnTo>
                  <a:lnTo>
                    <a:pt x="44" y="89"/>
                  </a:lnTo>
                  <a:lnTo>
                    <a:pt x="44" y="84"/>
                  </a:lnTo>
                  <a:lnTo>
                    <a:pt x="44" y="80"/>
                  </a:lnTo>
                  <a:lnTo>
                    <a:pt x="44" y="75"/>
                  </a:lnTo>
                  <a:lnTo>
                    <a:pt x="44" y="71"/>
                  </a:lnTo>
                  <a:lnTo>
                    <a:pt x="44" y="67"/>
                  </a:lnTo>
                  <a:lnTo>
                    <a:pt x="44" y="63"/>
                  </a:lnTo>
                  <a:lnTo>
                    <a:pt x="45" y="58"/>
                  </a:lnTo>
                  <a:lnTo>
                    <a:pt x="47" y="54"/>
                  </a:lnTo>
                  <a:lnTo>
                    <a:pt x="52" y="44"/>
                  </a:lnTo>
                  <a:lnTo>
                    <a:pt x="59" y="36"/>
                  </a:lnTo>
                  <a:lnTo>
                    <a:pt x="68" y="30"/>
                  </a:lnTo>
                  <a:lnTo>
                    <a:pt x="77" y="25"/>
                  </a:lnTo>
                  <a:lnTo>
                    <a:pt x="88" y="22"/>
                  </a:lnTo>
                  <a:lnTo>
                    <a:pt x="100" y="20"/>
                  </a:lnTo>
                  <a:lnTo>
                    <a:pt x="111" y="19"/>
                  </a:lnTo>
                  <a:lnTo>
                    <a:pt x="122" y="20"/>
                  </a:lnTo>
                  <a:lnTo>
                    <a:pt x="132" y="23"/>
                  </a:lnTo>
                  <a:lnTo>
                    <a:pt x="141" y="27"/>
                  </a:lnTo>
                  <a:lnTo>
                    <a:pt x="150" y="33"/>
                  </a:lnTo>
                  <a:lnTo>
                    <a:pt x="157" y="39"/>
                  </a:lnTo>
                  <a:lnTo>
                    <a:pt x="163" y="46"/>
                  </a:lnTo>
                  <a:lnTo>
                    <a:pt x="169" y="54"/>
                  </a:lnTo>
                  <a:lnTo>
                    <a:pt x="172" y="62"/>
                  </a:lnTo>
                  <a:lnTo>
                    <a:pt x="175" y="70"/>
                  </a:lnTo>
                  <a:lnTo>
                    <a:pt x="177" y="71"/>
                  </a:lnTo>
                  <a:lnTo>
                    <a:pt x="179" y="72"/>
                  </a:lnTo>
                  <a:lnTo>
                    <a:pt x="181" y="73"/>
                  </a:lnTo>
                  <a:lnTo>
                    <a:pt x="184" y="73"/>
                  </a:lnTo>
                  <a:lnTo>
                    <a:pt x="184" y="16"/>
                  </a:lnTo>
                  <a:lnTo>
                    <a:pt x="171" y="11"/>
                  </a:lnTo>
                  <a:lnTo>
                    <a:pt x="158" y="6"/>
                  </a:lnTo>
                  <a:lnTo>
                    <a:pt x="143" y="3"/>
                  </a:lnTo>
                  <a:lnTo>
                    <a:pt x="128" y="1"/>
                  </a:lnTo>
                  <a:lnTo>
                    <a:pt x="112" y="0"/>
                  </a:lnTo>
                  <a:lnTo>
                    <a:pt x="96" y="0"/>
                  </a:lnTo>
                  <a:lnTo>
                    <a:pt x="79" y="2"/>
                  </a:lnTo>
                  <a:lnTo>
                    <a:pt x="64" y="4"/>
                  </a:lnTo>
                  <a:lnTo>
                    <a:pt x="52" y="9"/>
                  </a:lnTo>
                  <a:lnTo>
                    <a:pt x="42" y="16"/>
                  </a:lnTo>
                  <a:lnTo>
                    <a:pt x="34" y="23"/>
                  </a:lnTo>
                  <a:lnTo>
                    <a:pt x="26" y="32"/>
                  </a:lnTo>
                  <a:lnTo>
                    <a:pt x="20" y="42"/>
                  </a:lnTo>
                  <a:lnTo>
                    <a:pt x="14" y="53"/>
                  </a:lnTo>
                  <a:lnTo>
                    <a:pt x="10" y="63"/>
                  </a:lnTo>
                  <a:lnTo>
                    <a:pt x="6" y="74"/>
                  </a:lnTo>
                  <a:lnTo>
                    <a:pt x="7" y="87"/>
                  </a:lnTo>
                  <a:lnTo>
                    <a:pt x="8" y="99"/>
                  </a:lnTo>
                  <a:lnTo>
                    <a:pt x="11" y="112"/>
                  </a:lnTo>
                  <a:lnTo>
                    <a:pt x="14" y="123"/>
                  </a:lnTo>
                  <a:lnTo>
                    <a:pt x="19" y="133"/>
                  </a:lnTo>
                  <a:lnTo>
                    <a:pt x="25" y="143"/>
                  </a:lnTo>
                  <a:lnTo>
                    <a:pt x="32" y="152"/>
                  </a:lnTo>
                  <a:lnTo>
                    <a:pt x="40" y="160"/>
                  </a:lnTo>
                  <a:lnTo>
                    <a:pt x="57" y="172"/>
                  </a:lnTo>
                  <a:lnTo>
                    <a:pt x="75" y="183"/>
                  </a:lnTo>
                  <a:lnTo>
                    <a:pt x="95" y="194"/>
                  </a:lnTo>
                  <a:lnTo>
                    <a:pt x="113" y="205"/>
                  </a:lnTo>
                  <a:lnTo>
                    <a:pt x="130" y="218"/>
                  </a:lnTo>
                  <a:lnTo>
                    <a:pt x="145" y="231"/>
                  </a:lnTo>
                  <a:lnTo>
                    <a:pt x="159" y="246"/>
                  </a:lnTo>
                  <a:lnTo>
                    <a:pt x="170" y="264"/>
                  </a:lnTo>
                  <a:lnTo>
                    <a:pt x="171" y="276"/>
                  </a:lnTo>
                  <a:lnTo>
                    <a:pt x="172" y="288"/>
                  </a:lnTo>
                  <a:lnTo>
                    <a:pt x="171" y="299"/>
                  </a:lnTo>
                  <a:lnTo>
                    <a:pt x="169" y="309"/>
                  </a:lnTo>
                  <a:lnTo>
                    <a:pt x="166" y="320"/>
                  </a:lnTo>
                  <a:lnTo>
                    <a:pt x="162" y="329"/>
                  </a:lnTo>
                  <a:lnTo>
                    <a:pt x="157" y="337"/>
                  </a:lnTo>
                  <a:lnTo>
                    <a:pt x="150" y="343"/>
                  </a:lnTo>
                  <a:lnTo>
                    <a:pt x="141" y="349"/>
                  </a:lnTo>
                  <a:lnTo>
                    <a:pt x="131" y="353"/>
                  </a:lnTo>
                  <a:lnTo>
                    <a:pt x="120" y="355"/>
                  </a:lnTo>
                  <a:lnTo>
                    <a:pt x="109" y="355"/>
                  </a:lnTo>
                  <a:lnTo>
                    <a:pt x="98" y="355"/>
                  </a:lnTo>
                  <a:lnTo>
                    <a:pt x="86" y="354"/>
                  </a:lnTo>
                  <a:lnTo>
                    <a:pt x="75" y="352"/>
                  </a:lnTo>
                  <a:lnTo>
                    <a:pt x="64" y="350"/>
                  </a:lnTo>
                  <a:lnTo>
                    <a:pt x="54" y="345"/>
                  </a:lnTo>
                  <a:lnTo>
                    <a:pt x="44" y="338"/>
                  </a:lnTo>
                  <a:lnTo>
                    <a:pt x="36" y="331"/>
                  </a:lnTo>
                  <a:lnTo>
                    <a:pt x="29" y="322"/>
                  </a:lnTo>
                  <a:lnTo>
                    <a:pt x="23" y="312"/>
                  </a:lnTo>
                  <a:lnTo>
                    <a:pt x="17" y="302"/>
                  </a:lnTo>
                  <a:lnTo>
                    <a:pt x="12" y="292"/>
                  </a:lnTo>
                  <a:lnTo>
                    <a:pt x="6" y="283"/>
                  </a:lnTo>
                  <a:lnTo>
                    <a:pt x="6" y="283"/>
                  </a:lnTo>
                  <a:lnTo>
                    <a:pt x="5" y="283"/>
                  </a:lnTo>
                  <a:lnTo>
                    <a:pt x="3" y="283"/>
                  </a:lnTo>
                  <a:lnTo>
                    <a:pt x="0" y="283"/>
                  </a:lnTo>
                  <a:lnTo>
                    <a:pt x="13" y="352"/>
                  </a:lnTo>
                  <a:lnTo>
                    <a:pt x="69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5911" y="461"/>
              <a:ext cx="14" cy="36"/>
            </a:xfrm>
            <a:custGeom>
              <a:avLst/>
              <a:gdLst>
                <a:gd name="T0" fmla="*/ 7 w 123"/>
                <a:gd name="T1" fmla="*/ 369 h 369"/>
                <a:gd name="T2" fmla="*/ 114 w 123"/>
                <a:gd name="T3" fmla="*/ 369 h 369"/>
                <a:gd name="T4" fmla="*/ 113 w 123"/>
                <a:gd name="T5" fmla="*/ 364 h 369"/>
                <a:gd name="T6" fmla="*/ 109 w 123"/>
                <a:gd name="T7" fmla="*/ 360 h 369"/>
                <a:gd name="T8" fmla="*/ 104 w 123"/>
                <a:gd name="T9" fmla="*/ 357 h 369"/>
                <a:gd name="T10" fmla="*/ 98 w 123"/>
                <a:gd name="T11" fmla="*/ 353 h 369"/>
                <a:gd name="T12" fmla="*/ 91 w 123"/>
                <a:gd name="T13" fmla="*/ 350 h 369"/>
                <a:gd name="T14" fmla="*/ 86 w 123"/>
                <a:gd name="T15" fmla="*/ 345 h 369"/>
                <a:gd name="T16" fmla="*/ 82 w 123"/>
                <a:gd name="T17" fmla="*/ 338 h 369"/>
                <a:gd name="T18" fmla="*/ 81 w 123"/>
                <a:gd name="T19" fmla="*/ 330 h 369"/>
                <a:gd name="T20" fmla="*/ 82 w 123"/>
                <a:gd name="T21" fmla="*/ 311 h 369"/>
                <a:gd name="T22" fmla="*/ 82 w 123"/>
                <a:gd name="T23" fmla="*/ 291 h 369"/>
                <a:gd name="T24" fmla="*/ 82 w 123"/>
                <a:gd name="T25" fmla="*/ 271 h 369"/>
                <a:gd name="T26" fmla="*/ 82 w 123"/>
                <a:gd name="T27" fmla="*/ 251 h 369"/>
                <a:gd name="T28" fmla="*/ 81 w 123"/>
                <a:gd name="T29" fmla="*/ 231 h 369"/>
                <a:gd name="T30" fmla="*/ 81 w 123"/>
                <a:gd name="T31" fmla="*/ 212 h 369"/>
                <a:gd name="T32" fmla="*/ 80 w 123"/>
                <a:gd name="T33" fmla="*/ 192 h 369"/>
                <a:gd name="T34" fmla="*/ 80 w 123"/>
                <a:gd name="T35" fmla="*/ 172 h 369"/>
                <a:gd name="T36" fmla="*/ 79 w 123"/>
                <a:gd name="T37" fmla="*/ 153 h 369"/>
                <a:gd name="T38" fmla="*/ 80 w 123"/>
                <a:gd name="T39" fmla="*/ 133 h 369"/>
                <a:gd name="T40" fmla="*/ 80 w 123"/>
                <a:gd name="T41" fmla="*/ 114 h 369"/>
                <a:gd name="T42" fmla="*/ 81 w 123"/>
                <a:gd name="T43" fmla="*/ 95 h 369"/>
                <a:gd name="T44" fmla="*/ 83 w 123"/>
                <a:gd name="T45" fmla="*/ 75 h 369"/>
                <a:gd name="T46" fmla="*/ 86 w 123"/>
                <a:gd name="T47" fmla="*/ 57 h 369"/>
                <a:gd name="T48" fmla="*/ 89 w 123"/>
                <a:gd name="T49" fmla="*/ 39 h 369"/>
                <a:gd name="T50" fmla="*/ 94 w 123"/>
                <a:gd name="T51" fmla="*/ 21 h 369"/>
                <a:gd name="T52" fmla="*/ 97 w 123"/>
                <a:gd name="T53" fmla="*/ 19 h 369"/>
                <a:gd name="T54" fmla="*/ 99 w 123"/>
                <a:gd name="T55" fmla="*/ 17 h 369"/>
                <a:gd name="T56" fmla="*/ 100 w 123"/>
                <a:gd name="T57" fmla="*/ 16 h 369"/>
                <a:gd name="T58" fmla="*/ 101 w 123"/>
                <a:gd name="T59" fmla="*/ 16 h 369"/>
                <a:gd name="T60" fmla="*/ 123 w 123"/>
                <a:gd name="T61" fmla="*/ 7 h 369"/>
                <a:gd name="T62" fmla="*/ 3 w 123"/>
                <a:gd name="T63" fmla="*/ 0 h 369"/>
                <a:gd name="T64" fmla="*/ 2 w 123"/>
                <a:gd name="T65" fmla="*/ 2 h 369"/>
                <a:gd name="T66" fmla="*/ 2 w 123"/>
                <a:gd name="T67" fmla="*/ 4 h 369"/>
                <a:gd name="T68" fmla="*/ 2 w 123"/>
                <a:gd name="T69" fmla="*/ 6 h 369"/>
                <a:gd name="T70" fmla="*/ 3 w 123"/>
                <a:gd name="T71" fmla="*/ 9 h 369"/>
                <a:gd name="T72" fmla="*/ 9 w 123"/>
                <a:gd name="T73" fmla="*/ 10 h 369"/>
                <a:gd name="T74" fmla="*/ 15 w 123"/>
                <a:gd name="T75" fmla="*/ 11 h 369"/>
                <a:gd name="T76" fmla="*/ 20 w 123"/>
                <a:gd name="T77" fmla="*/ 13 h 369"/>
                <a:gd name="T78" fmla="*/ 25 w 123"/>
                <a:gd name="T79" fmla="*/ 15 h 369"/>
                <a:gd name="T80" fmla="*/ 30 w 123"/>
                <a:gd name="T81" fmla="*/ 18 h 369"/>
                <a:gd name="T82" fmla="*/ 34 w 123"/>
                <a:gd name="T83" fmla="*/ 21 h 369"/>
                <a:gd name="T84" fmla="*/ 37 w 123"/>
                <a:gd name="T85" fmla="*/ 25 h 369"/>
                <a:gd name="T86" fmla="*/ 40 w 123"/>
                <a:gd name="T87" fmla="*/ 30 h 369"/>
                <a:gd name="T88" fmla="*/ 31 w 123"/>
                <a:gd name="T89" fmla="*/ 347 h 369"/>
                <a:gd name="T90" fmla="*/ 2 w 123"/>
                <a:gd name="T91" fmla="*/ 357 h 369"/>
                <a:gd name="T92" fmla="*/ 0 w 123"/>
                <a:gd name="T93" fmla="*/ 360 h 369"/>
                <a:gd name="T94" fmla="*/ 0 w 123"/>
                <a:gd name="T95" fmla="*/ 364 h 369"/>
                <a:gd name="T96" fmla="*/ 3 w 123"/>
                <a:gd name="T97" fmla="*/ 368 h 369"/>
                <a:gd name="T98" fmla="*/ 7 w 123"/>
                <a:gd name="T9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3" h="369">
                  <a:moveTo>
                    <a:pt x="7" y="369"/>
                  </a:moveTo>
                  <a:lnTo>
                    <a:pt x="114" y="369"/>
                  </a:lnTo>
                  <a:lnTo>
                    <a:pt x="113" y="364"/>
                  </a:lnTo>
                  <a:lnTo>
                    <a:pt x="109" y="360"/>
                  </a:lnTo>
                  <a:lnTo>
                    <a:pt x="104" y="357"/>
                  </a:lnTo>
                  <a:lnTo>
                    <a:pt x="98" y="353"/>
                  </a:lnTo>
                  <a:lnTo>
                    <a:pt x="91" y="350"/>
                  </a:lnTo>
                  <a:lnTo>
                    <a:pt x="86" y="345"/>
                  </a:lnTo>
                  <a:lnTo>
                    <a:pt x="82" y="338"/>
                  </a:lnTo>
                  <a:lnTo>
                    <a:pt x="81" y="330"/>
                  </a:lnTo>
                  <a:lnTo>
                    <a:pt x="82" y="311"/>
                  </a:lnTo>
                  <a:lnTo>
                    <a:pt x="82" y="291"/>
                  </a:lnTo>
                  <a:lnTo>
                    <a:pt x="82" y="271"/>
                  </a:lnTo>
                  <a:lnTo>
                    <a:pt x="82" y="251"/>
                  </a:lnTo>
                  <a:lnTo>
                    <a:pt x="81" y="231"/>
                  </a:lnTo>
                  <a:lnTo>
                    <a:pt x="81" y="212"/>
                  </a:lnTo>
                  <a:lnTo>
                    <a:pt x="80" y="192"/>
                  </a:lnTo>
                  <a:lnTo>
                    <a:pt x="80" y="172"/>
                  </a:lnTo>
                  <a:lnTo>
                    <a:pt x="79" y="153"/>
                  </a:lnTo>
                  <a:lnTo>
                    <a:pt x="80" y="133"/>
                  </a:lnTo>
                  <a:lnTo>
                    <a:pt x="80" y="114"/>
                  </a:lnTo>
                  <a:lnTo>
                    <a:pt x="81" y="95"/>
                  </a:lnTo>
                  <a:lnTo>
                    <a:pt x="83" y="75"/>
                  </a:lnTo>
                  <a:lnTo>
                    <a:pt x="86" y="57"/>
                  </a:lnTo>
                  <a:lnTo>
                    <a:pt x="89" y="39"/>
                  </a:lnTo>
                  <a:lnTo>
                    <a:pt x="94" y="21"/>
                  </a:lnTo>
                  <a:lnTo>
                    <a:pt x="97" y="19"/>
                  </a:lnTo>
                  <a:lnTo>
                    <a:pt x="99" y="17"/>
                  </a:lnTo>
                  <a:lnTo>
                    <a:pt x="100" y="16"/>
                  </a:lnTo>
                  <a:lnTo>
                    <a:pt x="101" y="16"/>
                  </a:lnTo>
                  <a:lnTo>
                    <a:pt x="123" y="7"/>
                  </a:lnTo>
                  <a:lnTo>
                    <a:pt x="3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3" y="9"/>
                  </a:lnTo>
                  <a:lnTo>
                    <a:pt x="9" y="10"/>
                  </a:lnTo>
                  <a:lnTo>
                    <a:pt x="15" y="11"/>
                  </a:lnTo>
                  <a:lnTo>
                    <a:pt x="20" y="13"/>
                  </a:lnTo>
                  <a:lnTo>
                    <a:pt x="25" y="15"/>
                  </a:lnTo>
                  <a:lnTo>
                    <a:pt x="30" y="18"/>
                  </a:lnTo>
                  <a:lnTo>
                    <a:pt x="34" y="21"/>
                  </a:lnTo>
                  <a:lnTo>
                    <a:pt x="37" y="25"/>
                  </a:lnTo>
                  <a:lnTo>
                    <a:pt x="40" y="30"/>
                  </a:lnTo>
                  <a:lnTo>
                    <a:pt x="31" y="347"/>
                  </a:lnTo>
                  <a:lnTo>
                    <a:pt x="2" y="357"/>
                  </a:lnTo>
                  <a:lnTo>
                    <a:pt x="0" y="360"/>
                  </a:lnTo>
                  <a:lnTo>
                    <a:pt x="0" y="364"/>
                  </a:lnTo>
                  <a:lnTo>
                    <a:pt x="3" y="368"/>
                  </a:lnTo>
                  <a:lnTo>
                    <a:pt x="7" y="3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5772" y="459"/>
              <a:ext cx="40" cy="38"/>
            </a:xfrm>
            <a:custGeom>
              <a:avLst/>
              <a:gdLst>
                <a:gd name="T0" fmla="*/ 198 w 360"/>
                <a:gd name="T1" fmla="*/ 355 h 379"/>
                <a:gd name="T2" fmla="*/ 217 w 360"/>
                <a:gd name="T3" fmla="*/ 309 h 379"/>
                <a:gd name="T4" fmla="*/ 235 w 360"/>
                <a:gd name="T5" fmla="*/ 262 h 379"/>
                <a:gd name="T6" fmla="*/ 252 w 360"/>
                <a:gd name="T7" fmla="*/ 214 h 379"/>
                <a:gd name="T8" fmla="*/ 269 w 360"/>
                <a:gd name="T9" fmla="*/ 166 h 379"/>
                <a:gd name="T10" fmla="*/ 288 w 360"/>
                <a:gd name="T11" fmla="*/ 120 h 379"/>
                <a:gd name="T12" fmla="*/ 310 w 360"/>
                <a:gd name="T13" fmla="*/ 75 h 379"/>
                <a:gd name="T14" fmla="*/ 335 w 360"/>
                <a:gd name="T15" fmla="*/ 34 h 379"/>
                <a:gd name="T16" fmla="*/ 353 w 360"/>
                <a:gd name="T17" fmla="*/ 15 h 379"/>
                <a:gd name="T18" fmla="*/ 358 w 360"/>
                <a:gd name="T19" fmla="*/ 12 h 379"/>
                <a:gd name="T20" fmla="*/ 360 w 360"/>
                <a:gd name="T21" fmla="*/ 8 h 379"/>
                <a:gd name="T22" fmla="*/ 359 w 360"/>
                <a:gd name="T23" fmla="*/ 5 h 379"/>
                <a:gd name="T24" fmla="*/ 279 w 360"/>
                <a:gd name="T25" fmla="*/ 1 h 379"/>
                <a:gd name="T26" fmla="*/ 275 w 360"/>
                <a:gd name="T27" fmla="*/ 6 h 379"/>
                <a:gd name="T28" fmla="*/ 275 w 360"/>
                <a:gd name="T29" fmla="*/ 14 h 379"/>
                <a:gd name="T30" fmla="*/ 287 w 360"/>
                <a:gd name="T31" fmla="*/ 20 h 379"/>
                <a:gd name="T32" fmla="*/ 296 w 360"/>
                <a:gd name="T33" fmla="*/ 31 h 379"/>
                <a:gd name="T34" fmla="*/ 193 w 360"/>
                <a:gd name="T35" fmla="*/ 280 h 379"/>
                <a:gd name="T36" fmla="*/ 176 w 360"/>
                <a:gd name="T37" fmla="*/ 251 h 379"/>
                <a:gd name="T38" fmla="*/ 161 w 360"/>
                <a:gd name="T39" fmla="*/ 222 h 379"/>
                <a:gd name="T40" fmla="*/ 147 w 360"/>
                <a:gd name="T41" fmla="*/ 191 h 379"/>
                <a:gd name="T42" fmla="*/ 135 w 360"/>
                <a:gd name="T43" fmla="*/ 158 h 379"/>
                <a:gd name="T44" fmla="*/ 123 w 360"/>
                <a:gd name="T45" fmla="*/ 126 h 379"/>
                <a:gd name="T46" fmla="*/ 111 w 360"/>
                <a:gd name="T47" fmla="*/ 93 h 379"/>
                <a:gd name="T48" fmla="*/ 100 w 360"/>
                <a:gd name="T49" fmla="*/ 61 h 379"/>
                <a:gd name="T50" fmla="*/ 94 w 360"/>
                <a:gd name="T51" fmla="*/ 39 h 379"/>
                <a:gd name="T52" fmla="*/ 94 w 360"/>
                <a:gd name="T53" fmla="*/ 31 h 379"/>
                <a:gd name="T54" fmla="*/ 97 w 360"/>
                <a:gd name="T55" fmla="*/ 20 h 379"/>
                <a:gd name="T56" fmla="*/ 109 w 360"/>
                <a:gd name="T57" fmla="*/ 12 h 379"/>
                <a:gd name="T58" fmla="*/ 113 w 360"/>
                <a:gd name="T59" fmla="*/ 5 h 379"/>
                <a:gd name="T60" fmla="*/ 112 w 360"/>
                <a:gd name="T61" fmla="*/ 3 h 379"/>
                <a:gd name="T62" fmla="*/ 2 w 360"/>
                <a:gd name="T63" fmla="*/ 0 h 379"/>
                <a:gd name="T64" fmla="*/ 1 w 360"/>
                <a:gd name="T65" fmla="*/ 1 h 379"/>
                <a:gd name="T66" fmla="*/ 0 w 360"/>
                <a:gd name="T67" fmla="*/ 7 h 379"/>
                <a:gd name="T68" fmla="*/ 6 w 360"/>
                <a:gd name="T69" fmla="*/ 13 h 379"/>
                <a:gd name="T70" fmla="*/ 16 w 360"/>
                <a:gd name="T71" fmla="*/ 17 h 379"/>
                <a:gd name="T72" fmla="*/ 27 w 360"/>
                <a:gd name="T73" fmla="*/ 20 h 379"/>
                <a:gd name="T74" fmla="*/ 36 w 360"/>
                <a:gd name="T75" fmla="*/ 27 h 379"/>
                <a:gd name="T76" fmla="*/ 185 w 360"/>
                <a:gd name="T77" fmla="*/ 379 h 379"/>
                <a:gd name="T78" fmla="*/ 187 w 360"/>
                <a:gd name="T79" fmla="*/ 37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0" h="379">
                  <a:moveTo>
                    <a:pt x="187" y="377"/>
                  </a:moveTo>
                  <a:lnTo>
                    <a:pt x="198" y="355"/>
                  </a:lnTo>
                  <a:lnTo>
                    <a:pt x="208" y="333"/>
                  </a:lnTo>
                  <a:lnTo>
                    <a:pt x="217" y="309"/>
                  </a:lnTo>
                  <a:lnTo>
                    <a:pt x="226" y="286"/>
                  </a:lnTo>
                  <a:lnTo>
                    <a:pt x="235" y="262"/>
                  </a:lnTo>
                  <a:lnTo>
                    <a:pt x="243" y="238"/>
                  </a:lnTo>
                  <a:lnTo>
                    <a:pt x="252" y="214"/>
                  </a:lnTo>
                  <a:lnTo>
                    <a:pt x="260" y="190"/>
                  </a:lnTo>
                  <a:lnTo>
                    <a:pt x="269" y="166"/>
                  </a:lnTo>
                  <a:lnTo>
                    <a:pt x="278" y="143"/>
                  </a:lnTo>
                  <a:lnTo>
                    <a:pt x="288" y="120"/>
                  </a:lnTo>
                  <a:lnTo>
                    <a:pt x="298" y="97"/>
                  </a:lnTo>
                  <a:lnTo>
                    <a:pt x="310" y="75"/>
                  </a:lnTo>
                  <a:lnTo>
                    <a:pt x="322" y="54"/>
                  </a:lnTo>
                  <a:lnTo>
                    <a:pt x="335" y="34"/>
                  </a:lnTo>
                  <a:lnTo>
                    <a:pt x="349" y="15"/>
                  </a:lnTo>
                  <a:lnTo>
                    <a:pt x="353" y="15"/>
                  </a:lnTo>
                  <a:lnTo>
                    <a:pt x="356" y="14"/>
                  </a:lnTo>
                  <a:lnTo>
                    <a:pt x="358" y="12"/>
                  </a:lnTo>
                  <a:lnTo>
                    <a:pt x="360" y="10"/>
                  </a:lnTo>
                  <a:lnTo>
                    <a:pt x="360" y="8"/>
                  </a:lnTo>
                  <a:lnTo>
                    <a:pt x="360" y="7"/>
                  </a:lnTo>
                  <a:lnTo>
                    <a:pt x="359" y="5"/>
                  </a:lnTo>
                  <a:lnTo>
                    <a:pt x="357" y="2"/>
                  </a:lnTo>
                  <a:lnTo>
                    <a:pt x="279" y="1"/>
                  </a:lnTo>
                  <a:lnTo>
                    <a:pt x="276" y="2"/>
                  </a:lnTo>
                  <a:lnTo>
                    <a:pt x="275" y="6"/>
                  </a:lnTo>
                  <a:lnTo>
                    <a:pt x="275" y="10"/>
                  </a:lnTo>
                  <a:lnTo>
                    <a:pt x="275" y="14"/>
                  </a:lnTo>
                  <a:lnTo>
                    <a:pt x="282" y="16"/>
                  </a:lnTo>
                  <a:lnTo>
                    <a:pt x="287" y="20"/>
                  </a:lnTo>
                  <a:lnTo>
                    <a:pt x="292" y="25"/>
                  </a:lnTo>
                  <a:lnTo>
                    <a:pt x="296" y="31"/>
                  </a:lnTo>
                  <a:lnTo>
                    <a:pt x="201" y="293"/>
                  </a:lnTo>
                  <a:lnTo>
                    <a:pt x="193" y="280"/>
                  </a:lnTo>
                  <a:lnTo>
                    <a:pt x="183" y="265"/>
                  </a:lnTo>
                  <a:lnTo>
                    <a:pt x="176" y="251"/>
                  </a:lnTo>
                  <a:lnTo>
                    <a:pt x="168" y="237"/>
                  </a:lnTo>
                  <a:lnTo>
                    <a:pt x="161" y="222"/>
                  </a:lnTo>
                  <a:lnTo>
                    <a:pt x="154" y="206"/>
                  </a:lnTo>
                  <a:lnTo>
                    <a:pt x="147" y="191"/>
                  </a:lnTo>
                  <a:lnTo>
                    <a:pt x="141" y="175"/>
                  </a:lnTo>
                  <a:lnTo>
                    <a:pt x="135" y="158"/>
                  </a:lnTo>
                  <a:lnTo>
                    <a:pt x="129" y="142"/>
                  </a:lnTo>
                  <a:lnTo>
                    <a:pt x="123" y="126"/>
                  </a:lnTo>
                  <a:lnTo>
                    <a:pt x="117" y="109"/>
                  </a:lnTo>
                  <a:lnTo>
                    <a:pt x="111" y="93"/>
                  </a:lnTo>
                  <a:lnTo>
                    <a:pt x="105" y="77"/>
                  </a:lnTo>
                  <a:lnTo>
                    <a:pt x="100" y="61"/>
                  </a:lnTo>
                  <a:lnTo>
                    <a:pt x="94" y="44"/>
                  </a:lnTo>
                  <a:lnTo>
                    <a:pt x="94" y="39"/>
                  </a:lnTo>
                  <a:lnTo>
                    <a:pt x="94" y="34"/>
                  </a:lnTo>
                  <a:lnTo>
                    <a:pt x="94" y="31"/>
                  </a:lnTo>
                  <a:lnTo>
                    <a:pt x="94" y="27"/>
                  </a:lnTo>
                  <a:lnTo>
                    <a:pt x="97" y="20"/>
                  </a:lnTo>
                  <a:lnTo>
                    <a:pt x="103" y="16"/>
                  </a:lnTo>
                  <a:lnTo>
                    <a:pt x="109" y="12"/>
                  </a:lnTo>
                  <a:lnTo>
                    <a:pt x="114" y="7"/>
                  </a:lnTo>
                  <a:lnTo>
                    <a:pt x="113" y="5"/>
                  </a:lnTo>
                  <a:lnTo>
                    <a:pt x="113" y="3"/>
                  </a:lnTo>
                  <a:lnTo>
                    <a:pt x="112" y="3"/>
                  </a:lnTo>
                  <a:lnTo>
                    <a:pt x="111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3" y="11"/>
                  </a:lnTo>
                  <a:lnTo>
                    <a:pt x="6" y="13"/>
                  </a:lnTo>
                  <a:lnTo>
                    <a:pt x="11" y="15"/>
                  </a:lnTo>
                  <a:lnTo>
                    <a:pt x="16" y="17"/>
                  </a:lnTo>
                  <a:lnTo>
                    <a:pt x="22" y="19"/>
                  </a:lnTo>
                  <a:lnTo>
                    <a:pt x="27" y="20"/>
                  </a:lnTo>
                  <a:lnTo>
                    <a:pt x="32" y="23"/>
                  </a:lnTo>
                  <a:lnTo>
                    <a:pt x="36" y="27"/>
                  </a:lnTo>
                  <a:lnTo>
                    <a:pt x="185" y="379"/>
                  </a:lnTo>
                  <a:lnTo>
                    <a:pt x="185" y="379"/>
                  </a:lnTo>
                  <a:lnTo>
                    <a:pt x="186" y="378"/>
                  </a:lnTo>
                  <a:lnTo>
                    <a:pt x="187" y="377"/>
                  </a:lnTo>
                  <a:lnTo>
                    <a:pt x="187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5847" y="459"/>
              <a:ext cx="33" cy="38"/>
            </a:xfrm>
            <a:custGeom>
              <a:avLst/>
              <a:gdLst>
                <a:gd name="T0" fmla="*/ 293 w 295"/>
                <a:gd name="T1" fmla="*/ 369 h 373"/>
                <a:gd name="T2" fmla="*/ 295 w 295"/>
                <a:gd name="T3" fmla="*/ 366 h 373"/>
                <a:gd name="T4" fmla="*/ 293 w 295"/>
                <a:gd name="T5" fmla="*/ 361 h 373"/>
                <a:gd name="T6" fmla="*/ 250 w 295"/>
                <a:gd name="T7" fmla="*/ 332 h 373"/>
                <a:gd name="T8" fmla="*/ 220 w 295"/>
                <a:gd name="T9" fmla="*/ 291 h 373"/>
                <a:gd name="T10" fmla="*/ 193 w 295"/>
                <a:gd name="T11" fmla="*/ 246 h 373"/>
                <a:gd name="T12" fmla="*/ 158 w 295"/>
                <a:gd name="T13" fmla="*/ 203 h 373"/>
                <a:gd name="T14" fmla="*/ 159 w 295"/>
                <a:gd name="T15" fmla="*/ 199 h 373"/>
                <a:gd name="T16" fmla="*/ 162 w 295"/>
                <a:gd name="T17" fmla="*/ 195 h 373"/>
                <a:gd name="T18" fmla="*/ 183 w 295"/>
                <a:gd name="T19" fmla="*/ 186 h 373"/>
                <a:gd name="T20" fmla="*/ 202 w 295"/>
                <a:gd name="T21" fmla="*/ 172 h 373"/>
                <a:gd name="T22" fmla="*/ 216 w 295"/>
                <a:gd name="T23" fmla="*/ 153 h 373"/>
                <a:gd name="T24" fmla="*/ 227 w 295"/>
                <a:gd name="T25" fmla="*/ 132 h 373"/>
                <a:gd name="T26" fmla="*/ 230 w 295"/>
                <a:gd name="T27" fmla="*/ 101 h 373"/>
                <a:gd name="T28" fmla="*/ 226 w 295"/>
                <a:gd name="T29" fmla="*/ 71 h 373"/>
                <a:gd name="T30" fmla="*/ 216 w 295"/>
                <a:gd name="T31" fmla="*/ 43 h 373"/>
                <a:gd name="T32" fmla="*/ 203 w 295"/>
                <a:gd name="T33" fmla="*/ 21 h 373"/>
                <a:gd name="T34" fmla="*/ 180 w 295"/>
                <a:gd name="T35" fmla="*/ 12 h 373"/>
                <a:gd name="T36" fmla="*/ 157 w 295"/>
                <a:gd name="T37" fmla="*/ 6 h 373"/>
                <a:gd name="T38" fmla="*/ 132 w 295"/>
                <a:gd name="T39" fmla="*/ 2 h 373"/>
                <a:gd name="T40" fmla="*/ 108 w 295"/>
                <a:gd name="T41" fmla="*/ 1 h 373"/>
                <a:gd name="T42" fmla="*/ 82 w 295"/>
                <a:gd name="T43" fmla="*/ 0 h 373"/>
                <a:gd name="T44" fmla="*/ 56 w 295"/>
                <a:gd name="T45" fmla="*/ 1 h 373"/>
                <a:gd name="T46" fmla="*/ 31 w 295"/>
                <a:gd name="T47" fmla="*/ 1 h 373"/>
                <a:gd name="T48" fmla="*/ 6 w 295"/>
                <a:gd name="T49" fmla="*/ 0 h 373"/>
                <a:gd name="T50" fmla="*/ 2 w 295"/>
                <a:gd name="T51" fmla="*/ 5 h 373"/>
                <a:gd name="T52" fmla="*/ 2 w 295"/>
                <a:gd name="T53" fmla="*/ 10 h 373"/>
                <a:gd name="T54" fmla="*/ 13 w 295"/>
                <a:gd name="T55" fmla="*/ 13 h 373"/>
                <a:gd name="T56" fmla="*/ 23 w 295"/>
                <a:gd name="T57" fmla="*/ 18 h 373"/>
                <a:gd name="T58" fmla="*/ 32 w 295"/>
                <a:gd name="T59" fmla="*/ 27 h 373"/>
                <a:gd name="T60" fmla="*/ 38 w 295"/>
                <a:gd name="T61" fmla="*/ 38 h 373"/>
                <a:gd name="T62" fmla="*/ 29 w 295"/>
                <a:gd name="T63" fmla="*/ 348 h 373"/>
                <a:gd name="T64" fmla="*/ 24 w 295"/>
                <a:gd name="T65" fmla="*/ 352 h 373"/>
                <a:gd name="T66" fmla="*/ 15 w 295"/>
                <a:gd name="T67" fmla="*/ 355 h 373"/>
                <a:gd name="T68" fmla="*/ 6 w 295"/>
                <a:gd name="T69" fmla="*/ 356 h 373"/>
                <a:gd name="T70" fmla="*/ 1 w 295"/>
                <a:gd name="T71" fmla="*/ 358 h 373"/>
                <a:gd name="T72" fmla="*/ 0 w 295"/>
                <a:gd name="T73" fmla="*/ 362 h 373"/>
                <a:gd name="T74" fmla="*/ 105 w 295"/>
                <a:gd name="T75" fmla="*/ 368 h 373"/>
                <a:gd name="T76" fmla="*/ 110 w 295"/>
                <a:gd name="T77" fmla="*/ 366 h 373"/>
                <a:gd name="T78" fmla="*/ 110 w 295"/>
                <a:gd name="T79" fmla="*/ 361 h 373"/>
                <a:gd name="T80" fmla="*/ 92 w 295"/>
                <a:gd name="T81" fmla="*/ 356 h 373"/>
                <a:gd name="T82" fmla="*/ 81 w 295"/>
                <a:gd name="T83" fmla="*/ 340 h 373"/>
                <a:gd name="T84" fmla="*/ 86 w 295"/>
                <a:gd name="T85" fmla="*/ 204 h 373"/>
                <a:gd name="T86" fmla="*/ 96 w 295"/>
                <a:gd name="T87" fmla="*/ 204 h 373"/>
                <a:gd name="T88" fmla="*/ 107 w 295"/>
                <a:gd name="T89" fmla="*/ 208 h 373"/>
                <a:gd name="T90" fmla="*/ 118 w 295"/>
                <a:gd name="T91" fmla="*/ 213 h 373"/>
                <a:gd name="T92" fmla="*/ 135 w 295"/>
                <a:gd name="T93" fmla="*/ 236 h 373"/>
                <a:gd name="T94" fmla="*/ 159 w 295"/>
                <a:gd name="T95" fmla="*/ 277 h 373"/>
                <a:gd name="T96" fmla="*/ 183 w 295"/>
                <a:gd name="T97" fmla="*/ 316 h 373"/>
                <a:gd name="T98" fmla="*/ 210 w 295"/>
                <a:gd name="T99" fmla="*/ 355 h 373"/>
                <a:gd name="T100" fmla="*/ 225 w 295"/>
                <a:gd name="T101" fmla="*/ 373 h 373"/>
                <a:gd name="T102" fmla="*/ 227 w 295"/>
                <a:gd name="T103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5" h="373">
                  <a:moveTo>
                    <a:pt x="228" y="373"/>
                  </a:moveTo>
                  <a:lnTo>
                    <a:pt x="293" y="369"/>
                  </a:lnTo>
                  <a:lnTo>
                    <a:pt x="295" y="368"/>
                  </a:lnTo>
                  <a:lnTo>
                    <a:pt x="295" y="366"/>
                  </a:lnTo>
                  <a:lnTo>
                    <a:pt x="295" y="364"/>
                  </a:lnTo>
                  <a:lnTo>
                    <a:pt x="293" y="361"/>
                  </a:lnTo>
                  <a:lnTo>
                    <a:pt x="269" y="348"/>
                  </a:lnTo>
                  <a:lnTo>
                    <a:pt x="250" y="332"/>
                  </a:lnTo>
                  <a:lnTo>
                    <a:pt x="234" y="312"/>
                  </a:lnTo>
                  <a:lnTo>
                    <a:pt x="220" y="291"/>
                  </a:lnTo>
                  <a:lnTo>
                    <a:pt x="207" y="268"/>
                  </a:lnTo>
                  <a:lnTo>
                    <a:pt x="193" y="246"/>
                  </a:lnTo>
                  <a:lnTo>
                    <a:pt x="176" y="224"/>
                  </a:lnTo>
                  <a:lnTo>
                    <a:pt x="158" y="203"/>
                  </a:lnTo>
                  <a:lnTo>
                    <a:pt x="158" y="201"/>
                  </a:lnTo>
                  <a:lnTo>
                    <a:pt x="159" y="199"/>
                  </a:lnTo>
                  <a:lnTo>
                    <a:pt x="160" y="197"/>
                  </a:lnTo>
                  <a:lnTo>
                    <a:pt x="162" y="195"/>
                  </a:lnTo>
                  <a:lnTo>
                    <a:pt x="173" y="191"/>
                  </a:lnTo>
                  <a:lnTo>
                    <a:pt x="183" y="186"/>
                  </a:lnTo>
                  <a:lnTo>
                    <a:pt x="193" y="179"/>
                  </a:lnTo>
                  <a:lnTo>
                    <a:pt x="202" y="172"/>
                  </a:lnTo>
                  <a:lnTo>
                    <a:pt x="210" y="163"/>
                  </a:lnTo>
                  <a:lnTo>
                    <a:pt x="216" y="153"/>
                  </a:lnTo>
                  <a:lnTo>
                    <a:pt x="222" y="143"/>
                  </a:lnTo>
                  <a:lnTo>
                    <a:pt x="227" y="132"/>
                  </a:lnTo>
                  <a:lnTo>
                    <a:pt x="229" y="117"/>
                  </a:lnTo>
                  <a:lnTo>
                    <a:pt x="230" y="101"/>
                  </a:lnTo>
                  <a:lnTo>
                    <a:pt x="229" y="86"/>
                  </a:lnTo>
                  <a:lnTo>
                    <a:pt x="226" y="71"/>
                  </a:lnTo>
                  <a:lnTo>
                    <a:pt x="222" y="57"/>
                  </a:lnTo>
                  <a:lnTo>
                    <a:pt x="216" y="43"/>
                  </a:lnTo>
                  <a:lnTo>
                    <a:pt x="210" y="31"/>
                  </a:lnTo>
                  <a:lnTo>
                    <a:pt x="203" y="21"/>
                  </a:lnTo>
                  <a:lnTo>
                    <a:pt x="192" y="16"/>
                  </a:lnTo>
                  <a:lnTo>
                    <a:pt x="180" y="12"/>
                  </a:lnTo>
                  <a:lnTo>
                    <a:pt x="168" y="8"/>
                  </a:lnTo>
                  <a:lnTo>
                    <a:pt x="157" y="6"/>
                  </a:lnTo>
                  <a:lnTo>
                    <a:pt x="145" y="4"/>
                  </a:lnTo>
                  <a:lnTo>
                    <a:pt x="132" y="2"/>
                  </a:lnTo>
                  <a:lnTo>
                    <a:pt x="120" y="1"/>
                  </a:lnTo>
                  <a:lnTo>
                    <a:pt x="108" y="1"/>
                  </a:lnTo>
                  <a:lnTo>
                    <a:pt x="95" y="1"/>
                  </a:lnTo>
                  <a:lnTo>
                    <a:pt x="82" y="0"/>
                  </a:lnTo>
                  <a:lnTo>
                    <a:pt x="69" y="1"/>
                  </a:lnTo>
                  <a:lnTo>
                    <a:pt x="56" y="1"/>
                  </a:lnTo>
                  <a:lnTo>
                    <a:pt x="43" y="1"/>
                  </a:lnTo>
                  <a:lnTo>
                    <a:pt x="31" y="1"/>
                  </a:lnTo>
                  <a:lnTo>
                    <a:pt x="18" y="1"/>
                  </a:lnTo>
                  <a:lnTo>
                    <a:pt x="6" y="0"/>
                  </a:lnTo>
                  <a:lnTo>
                    <a:pt x="3" y="2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8" y="11"/>
                  </a:lnTo>
                  <a:lnTo>
                    <a:pt x="13" y="13"/>
                  </a:lnTo>
                  <a:lnTo>
                    <a:pt x="19" y="15"/>
                  </a:lnTo>
                  <a:lnTo>
                    <a:pt x="23" y="18"/>
                  </a:lnTo>
                  <a:lnTo>
                    <a:pt x="28" y="22"/>
                  </a:lnTo>
                  <a:lnTo>
                    <a:pt x="32" y="27"/>
                  </a:lnTo>
                  <a:lnTo>
                    <a:pt x="35" y="32"/>
                  </a:lnTo>
                  <a:lnTo>
                    <a:pt x="38" y="38"/>
                  </a:lnTo>
                  <a:lnTo>
                    <a:pt x="31" y="344"/>
                  </a:lnTo>
                  <a:lnTo>
                    <a:pt x="29" y="348"/>
                  </a:lnTo>
                  <a:lnTo>
                    <a:pt x="27" y="350"/>
                  </a:lnTo>
                  <a:lnTo>
                    <a:pt x="24" y="352"/>
                  </a:lnTo>
                  <a:lnTo>
                    <a:pt x="20" y="354"/>
                  </a:lnTo>
                  <a:lnTo>
                    <a:pt x="15" y="355"/>
                  </a:lnTo>
                  <a:lnTo>
                    <a:pt x="11" y="356"/>
                  </a:lnTo>
                  <a:lnTo>
                    <a:pt x="6" y="356"/>
                  </a:lnTo>
                  <a:lnTo>
                    <a:pt x="1" y="357"/>
                  </a:lnTo>
                  <a:lnTo>
                    <a:pt x="1" y="358"/>
                  </a:lnTo>
                  <a:lnTo>
                    <a:pt x="1" y="359"/>
                  </a:lnTo>
                  <a:lnTo>
                    <a:pt x="0" y="362"/>
                  </a:lnTo>
                  <a:lnTo>
                    <a:pt x="0" y="365"/>
                  </a:lnTo>
                  <a:lnTo>
                    <a:pt x="105" y="368"/>
                  </a:lnTo>
                  <a:lnTo>
                    <a:pt x="108" y="368"/>
                  </a:lnTo>
                  <a:lnTo>
                    <a:pt x="110" y="366"/>
                  </a:lnTo>
                  <a:lnTo>
                    <a:pt x="110" y="364"/>
                  </a:lnTo>
                  <a:lnTo>
                    <a:pt x="110" y="361"/>
                  </a:lnTo>
                  <a:lnTo>
                    <a:pt x="100" y="359"/>
                  </a:lnTo>
                  <a:lnTo>
                    <a:pt x="92" y="356"/>
                  </a:lnTo>
                  <a:lnTo>
                    <a:pt x="85" y="349"/>
                  </a:lnTo>
                  <a:lnTo>
                    <a:pt x="81" y="340"/>
                  </a:lnTo>
                  <a:lnTo>
                    <a:pt x="81" y="207"/>
                  </a:lnTo>
                  <a:lnTo>
                    <a:pt x="86" y="204"/>
                  </a:lnTo>
                  <a:lnTo>
                    <a:pt x="91" y="203"/>
                  </a:lnTo>
                  <a:lnTo>
                    <a:pt x="96" y="204"/>
                  </a:lnTo>
                  <a:lnTo>
                    <a:pt x="102" y="205"/>
                  </a:lnTo>
                  <a:lnTo>
                    <a:pt x="107" y="208"/>
                  </a:lnTo>
                  <a:lnTo>
                    <a:pt x="113" y="211"/>
                  </a:lnTo>
                  <a:lnTo>
                    <a:pt x="118" y="213"/>
                  </a:lnTo>
                  <a:lnTo>
                    <a:pt x="122" y="217"/>
                  </a:lnTo>
                  <a:lnTo>
                    <a:pt x="135" y="236"/>
                  </a:lnTo>
                  <a:lnTo>
                    <a:pt x="147" y="256"/>
                  </a:lnTo>
                  <a:lnTo>
                    <a:pt x="159" y="277"/>
                  </a:lnTo>
                  <a:lnTo>
                    <a:pt x="171" y="296"/>
                  </a:lnTo>
                  <a:lnTo>
                    <a:pt x="183" y="316"/>
                  </a:lnTo>
                  <a:lnTo>
                    <a:pt x="196" y="336"/>
                  </a:lnTo>
                  <a:lnTo>
                    <a:pt x="210" y="355"/>
                  </a:lnTo>
                  <a:lnTo>
                    <a:pt x="224" y="373"/>
                  </a:lnTo>
                  <a:lnTo>
                    <a:pt x="225" y="373"/>
                  </a:lnTo>
                  <a:lnTo>
                    <a:pt x="226" y="373"/>
                  </a:lnTo>
                  <a:lnTo>
                    <a:pt x="227" y="373"/>
                  </a:lnTo>
                  <a:lnTo>
                    <a:pt x="228" y="3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5707" y="458"/>
              <a:ext cx="41" cy="38"/>
            </a:xfrm>
            <a:custGeom>
              <a:avLst/>
              <a:gdLst>
                <a:gd name="T0" fmla="*/ 335 w 372"/>
                <a:gd name="T1" fmla="*/ 375 h 377"/>
                <a:gd name="T2" fmla="*/ 337 w 372"/>
                <a:gd name="T3" fmla="*/ 366 h 377"/>
                <a:gd name="T4" fmla="*/ 336 w 372"/>
                <a:gd name="T5" fmla="*/ 345 h 377"/>
                <a:gd name="T6" fmla="*/ 336 w 372"/>
                <a:gd name="T7" fmla="*/ 323 h 377"/>
                <a:gd name="T8" fmla="*/ 339 w 372"/>
                <a:gd name="T9" fmla="*/ 278 h 377"/>
                <a:gd name="T10" fmla="*/ 338 w 372"/>
                <a:gd name="T11" fmla="*/ 219 h 377"/>
                <a:gd name="T12" fmla="*/ 336 w 372"/>
                <a:gd name="T13" fmla="*/ 162 h 377"/>
                <a:gd name="T14" fmla="*/ 337 w 372"/>
                <a:gd name="T15" fmla="*/ 105 h 377"/>
                <a:gd name="T16" fmla="*/ 342 w 372"/>
                <a:gd name="T17" fmla="*/ 51 h 377"/>
                <a:gd name="T18" fmla="*/ 353 w 372"/>
                <a:gd name="T19" fmla="*/ 16 h 377"/>
                <a:gd name="T20" fmla="*/ 357 w 372"/>
                <a:gd name="T21" fmla="*/ 13 h 377"/>
                <a:gd name="T22" fmla="*/ 372 w 372"/>
                <a:gd name="T23" fmla="*/ 4 h 377"/>
                <a:gd name="T24" fmla="*/ 284 w 372"/>
                <a:gd name="T25" fmla="*/ 0 h 377"/>
                <a:gd name="T26" fmla="*/ 280 w 372"/>
                <a:gd name="T27" fmla="*/ 5 h 377"/>
                <a:gd name="T28" fmla="*/ 312 w 372"/>
                <a:gd name="T29" fmla="*/ 36 h 377"/>
                <a:gd name="T30" fmla="*/ 316 w 372"/>
                <a:gd name="T31" fmla="*/ 83 h 377"/>
                <a:gd name="T32" fmla="*/ 316 w 372"/>
                <a:gd name="T33" fmla="*/ 130 h 377"/>
                <a:gd name="T34" fmla="*/ 315 w 372"/>
                <a:gd name="T35" fmla="*/ 178 h 377"/>
                <a:gd name="T36" fmla="*/ 314 w 372"/>
                <a:gd name="T37" fmla="*/ 226 h 377"/>
                <a:gd name="T38" fmla="*/ 315 w 372"/>
                <a:gd name="T39" fmla="*/ 273 h 377"/>
                <a:gd name="T40" fmla="*/ 312 w 372"/>
                <a:gd name="T41" fmla="*/ 282 h 377"/>
                <a:gd name="T42" fmla="*/ 9 w 372"/>
                <a:gd name="T43" fmla="*/ 0 h 377"/>
                <a:gd name="T44" fmla="*/ 4 w 372"/>
                <a:gd name="T45" fmla="*/ 5 h 377"/>
                <a:gd name="T46" fmla="*/ 9 w 372"/>
                <a:gd name="T47" fmla="*/ 11 h 377"/>
                <a:gd name="T48" fmla="*/ 23 w 372"/>
                <a:gd name="T49" fmla="*/ 16 h 377"/>
                <a:gd name="T50" fmla="*/ 37 w 372"/>
                <a:gd name="T51" fmla="*/ 33 h 377"/>
                <a:gd name="T52" fmla="*/ 28 w 372"/>
                <a:gd name="T53" fmla="*/ 345 h 377"/>
                <a:gd name="T54" fmla="*/ 14 w 372"/>
                <a:gd name="T55" fmla="*/ 353 h 377"/>
                <a:gd name="T56" fmla="*/ 5 w 372"/>
                <a:gd name="T57" fmla="*/ 355 h 377"/>
                <a:gd name="T58" fmla="*/ 0 w 372"/>
                <a:gd name="T59" fmla="*/ 361 h 377"/>
                <a:gd name="T60" fmla="*/ 94 w 372"/>
                <a:gd name="T61" fmla="*/ 364 h 377"/>
                <a:gd name="T62" fmla="*/ 89 w 372"/>
                <a:gd name="T63" fmla="*/ 356 h 377"/>
                <a:gd name="T64" fmla="*/ 82 w 372"/>
                <a:gd name="T65" fmla="*/ 353 h 377"/>
                <a:gd name="T66" fmla="*/ 70 w 372"/>
                <a:gd name="T67" fmla="*/ 348 h 377"/>
                <a:gd name="T68" fmla="*/ 61 w 372"/>
                <a:gd name="T69" fmla="*/ 336 h 377"/>
                <a:gd name="T70" fmla="*/ 58 w 372"/>
                <a:gd name="T71" fmla="*/ 320 h 377"/>
                <a:gd name="T72" fmla="*/ 57 w 372"/>
                <a:gd name="T73" fmla="*/ 273 h 377"/>
                <a:gd name="T74" fmla="*/ 57 w 372"/>
                <a:gd name="T75" fmla="*/ 227 h 377"/>
                <a:gd name="T76" fmla="*/ 58 w 372"/>
                <a:gd name="T77" fmla="*/ 181 h 377"/>
                <a:gd name="T78" fmla="*/ 60 w 372"/>
                <a:gd name="T79" fmla="*/ 135 h 377"/>
                <a:gd name="T80" fmla="*/ 61 w 372"/>
                <a:gd name="T81" fmla="*/ 90 h 377"/>
                <a:gd name="T82" fmla="*/ 64 w 372"/>
                <a:gd name="T83" fmla="*/ 70 h 377"/>
                <a:gd name="T84" fmla="*/ 333 w 372"/>
                <a:gd name="T85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72" h="377">
                  <a:moveTo>
                    <a:pt x="333" y="377"/>
                  </a:moveTo>
                  <a:lnTo>
                    <a:pt x="334" y="376"/>
                  </a:lnTo>
                  <a:lnTo>
                    <a:pt x="335" y="375"/>
                  </a:lnTo>
                  <a:lnTo>
                    <a:pt x="336" y="374"/>
                  </a:lnTo>
                  <a:lnTo>
                    <a:pt x="337" y="373"/>
                  </a:lnTo>
                  <a:lnTo>
                    <a:pt x="337" y="366"/>
                  </a:lnTo>
                  <a:lnTo>
                    <a:pt x="336" y="360"/>
                  </a:lnTo>
                  <a:lnTo>
                    <a:pt x="336" y="353"/>
                  </a:lnTo>
                  <a:lnTo>
                    <a:pt x="336" y="345"/>
                  </a:lnTo>
                  <a:lnTo>
                    <a:pt x="335" y="338"/>
                  </a:lnTo>
                  <a:lnTo>
                    <a:pt x="335" y="330"/>
                  </a:lnTo>
                  <a:lnTo>
                    <a:pt x="336" y="323"/>
                  </a:lnTo>
                  <a:lnTo>
                    <a:pt x="337" y="316"/>
                  </a:lnTo>
                  <a:lnTo>
                    <a:pt x="338" y="297"/>
                  </a:lnTo>
                  <a:lnTo>
                    <a:pt x="339" y="278"/>
                  </a:lnTo>
                  <a:lnTo>
                    <a:pt x="339" y="259"/>
                  </a:lnTo>
                  <a:lnTo>
                    <a:pt x="339" y="240"/>
                  </a:lnTo>
                  <a:lnTo>
                    <a:pt x="338" y="219"/>
                  </a:lnTo>
                  <a:lnTo>
                    <a:pt x="338" y="200"/>
                  </a:lnTo>
                  <a:lnTo>
                    <a:pt x="337" y="181"/>
                  </a:lnTo>
                  <a:lnTo>
                    <a:pt x="336" y="162"/>
                  </a:lnTo>
                  <a:lnTo>
                    <a:pt x="336" y="143"/>
                  </a:lnTo>
                  <a:lnTo>
                    <a:pt x="336" y="124"/>
                  </a:lnTo>
                  <a:lnTo>
                    <a:pt x="337" y="105"/>
                  </a:lnTo>
                  <a:lnTo>
                    <a:pt x="338" y="87"/>
                  </a:lnTo>
                  <a:lnTo>
                    <a:pt x="339" y="69"/>
                  </a:lnTo>
                  <a:lnTo>
                    <a:pt x="342" y="51"/>
                  </a:lnTo>
                  <a:lnTo>
                    <a:pt x="345" y="34"/>
                  </a:lnTo>
                  <a:lnTo>
                    <a:pt x="350" y="18"/>
                  </a:lnTo>
                  <a:lnTo>
                    <a:pt x="353" y="16"/>
                  </a:lnTo>
                  <a:lnTo>
                    <a:pt x="355" y="15"/>
                  </a:lnTo>
                  <a:lnTo>
                    <a:pt x="356" y="13"/>
                  </a:lnTo>
                  <a:lnTo>
                    <a:pt x="357" y="13"/>
                  </a:lnTo>
                  <a:lnTo>
                    <a:pt x="372" y="9"/>
                  </a:lnTo>
                  <a:lnTo>
                    <a:pt x="372" y="6"/>
                  </a:lnTo>
                  <a:lnTo>
                    <a:pt x="372" y="4"/>
                  </a:lnTo>
                  <a:lnTo>
                    <a:pt x="371" y="3"/>
                  </a:lnTo>
                  <a:lnTo>
                    <a:pt x="369" y="2"/>
                  </a:lnTo>
                  <a:lnTo>
                    <a:pt x="284" y="0"/>
                  </a:lnTo>
                  <a:lnTo>
                    <a:pt x="282" y="1"/>
                  </a:lnTo>
                  <a:lnTo>
                    <a:pt x="281" y="3"/>
                  </a:lnTo>
                  <a:lnTo>
                    <a:pt x="280" y="5"/>
                  </a:lnTo>
                  <a:lnTo>
                    <a:pt x="280" y="9"/>
                  </a:lnTo>
                  <a:lnTo>
                    <a:pt x="309" y="21"/>
                  </a:lnTo>
                  <a:lnTo>
                    <a:pt x="312" y="36"/>
                  </a:lnTo>
                  <a:lnTo>
                    <a:pt x="314" y="51"/>
                  </a:lnTo>
                  <a:lnTo>
                    <a:pt x="315" y="67"/>
                  </a:lnTo>
                  <a:lnTo>
                    <a:pt x="316" y="83"/>
                  </a:lnTo>
                  <a:lnTo>
                    <a:pt x="316" y="98"/>
                  </a:lnTo>
                  <a:lnTo>
                    <a:pt x="317" y="114"/>
                  </a:lnTo>
                  <a:lnTo>
                    <a:pt x="316" y="130"/>
                  </a:lnTo>
                  <a:lnTo>
                    <a:pt x="316" y="146"/>
                  </a:lnTo>
                  <a:lnTo>
                    <a:pt x="316" y="162"/>
                  </a:lnTo>
                  <a:lnTo>
                    <a:pt x="315" y="178"/>
                  </a:lnTo>
                  <a:lnTo>
                    <a:pt x="315" y="194"/>
                  </a:lnTo>
                  <a:lnTo>
                    <a:pt x="314" y="210"/>
                  </a:lnTo>
                  <a:lnTo>
                    <a:pt x="314" y="226"/>
                  </a:lnTo>
                  <a:lnTo>
                    <a:pt x="314" y="242"/>
                  </a:lnTo>
                  <a:lnTo>
                    <a:pt x="314" y="258"/>
                  </a:lnTo>
                  <a:lnTo>
                    <a:pt x="315" y="273"/>
                  </a:lnTo>
                  <a:lnTo>
                    <a:pt x="315" y="276"/>
                  </a:lnTo>
                  <a:lnTo>
                    <a:pt x="314" y="280"/>
                  </a:lnTo>
                  <a:lnTo>
                    <a:pt x="312" y="282"/>
                  </a:lnTo>
                  <a:lnTo>
                    <a:pt x="309" y="282"/>
                  </a:lnTo>
                  <a:lnTo>
                    <a:pt x="73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4" y="5"/>
                  </a:lnTo>
                  <a:lnTo>
                    <a:pt x="5" y="9"/>
                  </a:lnTo>
                  <a:lnTo>
                    <a:pt x="6" y="10"/>
                  </a:lnTo>
                  <a:lnTo>
                    <a:pt x="9" y="11"/>
                  </a:lnTo>
                  <a:lnTo>
                    <a:pt x="13" y="13"/>
                  </a:lnTo>
                  <a:lnTo>
                    <a:pt x="18" y="13"/>
                  </a:lnTo>
                  <a:lnTo>
                    <a:pt x="23" y="16"/>
                  </a:lnTo>
                  <a:lnTo>
                    <a:pt x="28" y="21"/>
                  </a:lnTo>
                  <a:lnTo>
                    <a:pt x="33" y="27"/>
                  </a:lnTo>
                  <a:lnTo>
                    <a:pt x="37" y="33"/>
                  </a:lnTo>
                  <a:lnTo>
                    <a:pt x="35" y="336"/>
                  </a:lnTo>
                  <a:lnTo>
                    <a:pt x="32" y="341"/>
                  </a:lnTo>
                  <a:lnTo>
                    <a:pt x="28" y="345"/>
                  </a:lnTo>
                  <a:lnTo>
                    <a:pt x="23" y="349"/>
                  </a:lnTo>
                  <a:lnTo>
                    <a:pt x="18" y="353"/>
                  </a:lnTo>
                  <a:lnTo>
                    <a:pt x="14" y="353"/>
                  </a:lnTo>
                  <a:lnTo>
                    <a:pt x="11" y="353"/>
                  </a:lnTo>
                  <a:lnTo>
                    <a:pt x="8" y="354"/>
                  </a:lnTo>
                  <a:lnTo>
                    <a:pt x="5" y="355"/>
                  </a:lnTo>
                  <a:lnTo>
                    <a:pt x="3" y="356"/>
                  </a:lnTo>
                  <a:lnTo>
                    <a:pt x="1" y="358"/>
                  </a:lnTo>
                  <a:lnTo>
                    <a:pt x="0" y="361"/>
                  </a:lnTo>
                  <a:lnTo>
                    <a:pt x="2" y="364"/>
                  </a:lnTo>
                  <a:lnTo>
                    <a:pt x="89" y="365"/>
                  </a:lnTo>
                  <a:lnTo>
                    <a:pt x="94" y="364"/>
                  </a:lnTo>
                  <a:lnTo>
                    <a:pt x="95" y="360"/>
                  </a:lnTo>
                  <a:lnTo>
                    <a:pt x="92" y="357"/>
                  </a:lnTo>
                  <a:lnTo>
                    <a:pt x="89" y="356"/>
                  </a:lnTo>
                  <a:lnTo>
                    <a:pt x="87" y="356"/>
                  </a:lnTo>
                  <a:lnTo>
                    <a:pt x="85" y="354"/>
                  </a:lnTo>
                  <a:lnTo>
                    <a:pt x="82" y="353"/>
                  </a:lnTo>
                  <a:lnTo>
                    <a:pt x="78" y="353"/>
                  </a:lnTo>
                  <a:lnTo>
                    <a:pt x="73" y="351"/>
                  </a:lnTo>
                  <a:lnTo>
                    <a:pt x="70" y="348"/>
                  </a:lnTo>
                  <a:lnTo>
                    <a:pt x="66" y="345"/>
                  </a:lnTo>
                  <a:lnTo>
                    <a:pt x="64" y="341"/>
                  </a:lnTo>
                  <a:lnTo>
                    <a:pt x="61" y="336"/>
                  </a:lnTo>
                  <a:lnTo>
                    <a:pt x="60" y="330"/>
                  </a:lnTo>
                  <a:lnTo>
                    <a:pt x="59" y="325"/>
                  </a:lnTo>
                  <a:lnTo>
                    <a:pt x="58" y="320"/>
                  </a:lnTo>
                  <a:lnTo>
                    <a:pt x="57" y="305"/>
                  </a:lnTo>
                  <a:lnTo>
                    <a:pt x="57" y="289"/>
                  </a:lnTo>
                  <a:lnTo>
                    <a:pt x="57" y="273"/>
                  </a:lnTo>
                  <a:lnTo>
                    <a:pt x="57" y="258"/>
                  </a:lnTo>
                  <a:lnTo>
                    <a:pt x="57" y="243"/>
                  </a:lnTo>
                  <a:lnTo>
                    <a:pt x="57" y="227"/>
                  </a:lnTo>
                  <a:lnTo>
                    <a:pt x="58" y="211"/>
                  </a:lnTo>
                  <a:lnTo>
                    <a:pt x="58" y="196"/>
                  </a:lnTo>
                  <a:lnTo>
                    <a:pt x="58" y="181"/>
                  </a:lnTo>
                  <a:lnTo>
                    <a:pt x="59" y="165"/>
                  </a:lnTo>
                  <a:lnTo>
                    <a:pt x="59" y="150"/>
                  </a:lnTo>
                  <a:lnTo>
                    <a:pt x="60" y="135"/>
                  </a:lnTo>
                  <a:lnTo>
                    <a:pt x="60" y="121"/>
                  </a:lnTo>
                  <a:lnTo>
                    <a:pt x="61" y="105"/>
                  </a:lnTo>
                  <a:lnTo>
                    <a:pt x="61" y="90"/>
                  </a:lnTo>
                  <a:lnTo>
                    <a:pt x="61" y="76"/>
                  </a:lnTo>
                  <a:lnTo>
                    <a:pt x="63" y="72"/>
                  </a:lnTo>
                  <a:lnTo>
                    <a:pt x="64" y="70"/>
                  </a:lnTo>
                  <a:lnTo>
                    <a:pt x="67" y="68"/>
                  </a:lnTo>
                  <a:lnTo>
                    <a:pt x="70" y="67"/>
                  </a:lnTo>
                  <a:lnTo>
                    <a:pt x="333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5817" y="459"/>
              <a:ext cx="24" cy="37"/>
            </a:xfrm>
            <a:custGeom>
              <a:avLst/>
              <a:gdLst>
                <a:gd name="T0" fmla="*/ 201 w 216"/>
                <a:gd name="T1" fmla="*/ 367 h 374"/>
                <a:gd name="T2" fmla="*/ 216 w 216"/>
                <a:gd name="T3" fmla="*/ 323 h 374"/>
                <a:gd name="T4" fmla="*/ 212 w 216"/>
                <a:gd name="T5" fmla="*/ 322 h 374"/>
                <a:gd name="T6" fmla="*/ 197 w 216"/>
                <a:gd name="T7" fmla="*/ 335 h 374"/>
                <a:gd name="T8" fmla="*/ 168 w 216"/>
                <a:gd name="T9" fmla="*/ 347 h 374"/>
                <a:gd name="T10" fmla="*/ 136 w 216"/>
                <a:gd name="T11" fmla="*/ 350 h 374"/>
                <a:gd name="T12" fmla="*/ 102 w 216"/>
                <a:gd name="T13" fmla="*/ 351 h 374"/>
                <a:gd name="T14" fmla="*/ 85 w 216"/>
                <a:gd name="T15" fmla="*/ 351 h 374"/>
                <a:gd name="T16" fmla="*/ 82 w 216"/>
                <a:gd name="T17" fmla="*/ 348 h 374"/>
                <a:gd name="T18" fmla="*/ 83 w 216"/>
                <a:gd name="T19" fmla="*/ 192 h 374"/>
                <a:gd name="T20" fmla="*/ 171 w 216"/>
                <a:gd name="T21" fmla="*/ 199 h 374"/>
                <a:gd name="T22" fmla="*/ 181 w 216"/>
                <a:gd name="T23" fmla="*/ 212 h 374"/>
                <a:gd name="T24" fmla="*/ 193 w 216"/>
                <a:gd name="T25" fmla="*/ 151 h 374"/>
                <a:gd name="T26" fmla="*/ 191 w 216"/>
                <a:gd name="T27" fmla="*/ 149 h 374"/>
                <a:gd name="T28" fmla="*/ 187 w 216"/>
                <a:gd name="T29" fmla="*/ 147 h 374"/>
                <a:gd name="T30" fmla="*/ 171 w 216"/>
                <a:gd name="T31" fmla="*/ 164 h 374"/>
                <a:gd name="T32" fmla="*/ 147 w 216"/>
                <a:gd name="T33" fmla="*/ 171 h 374"/>
                <a:gd name="T34" fmla="*/ 121 w 216"/>
                <a:gd name="T35" fmla="*/ 172 h 374"/>
                <a:gd name="T36" fmla="*/ 94 w 216"/>
                <a:gd name="T37" fmla="*/ 173 h 374"/>
                <a:gd name="T38" fmla="*/ 87 w 216"/>
                <a:gd name="T39" fmla="*/ 169 h 374"/>
                <a:gd name="T40" fmla="*/ 83 w 216"/>
                <a:gd name="T41" fmla="*/ 168 h 374"/>
                <a:gd name="T42" fmla="*/ 92 w 216"/>
                <a:gd name="T43" fmla="*/ 30 h 374"/>
                <a:gd name="T44" fmla="*/ 114 w 216"/>
                <a:gd name="T45" fmla="*/ 26 h 374"/>
                <a:gd name="T46" fmla="*/ 140 w 216"/>
                <a:gd name="T47" fmla="*/ 27 h 374"/>
                <a:gd name="T48" fmla="*/ 165 w 216"/>
                <a:gd name="T49" fmla="*/ 29 h 374"/>
                <a:gd name="T50" fmla="*/ 180 w 216"/>
                <a:gd name="T51" fmla="*/ 32 h 374"/>
                <a:gd name="T52" fmla="*/ 186 w 216"/>
                <a:gd name="T53" fmla="*/ 35 h 374"/>
                <a:gd name="T54" fmla="*/ 188 w 216"/>
                <a:gd name="T55" fmla="*/ 38 h 374"/>
                <a:gd name="T56" fmla="*/ 192 w 216"/>
                <a:gd name="T57" fmla="*/ 44 h 374"/>
                <a:gd name="T58" fmla="*/ 200 w 216"/>
                <a:gd name="T59" fmla="*/ 42 h 374"/>
                <a:gd name="T60" fmla="*/ 202 w 216"/>
                <a:gd name="T61" fmla="*/ 33 h 374"/>
                <a:gd name="T62" fmla="*/ 200 w 216"/>
                <a:gd name="T63" fmla="*/ 23 h 374"/>
                <a:gd name="T64" fmla="*/ 198 w 216"/>
                <a:gd name="T65" fmla="*/ 13 h 374"/>
                <a:gd name="T66" fmla="*/ 9 w 216"/>
                <a:gd name="T67" fmla="*/ 0 h 374"/>
                <a:gd name="T68" fmla="*/ 2 w 216"/>
                <a:gd name="T69" fmla="*/ 3 h 374"/>
                <a:gd name="T70" fmla="*/ 1 w 216"/>
                <a:gd name="T71" fmla="*/ 10 h 374"/>
                <a:gd name="T72" fmla="*/ 14 w 216"/>
                <a:gd name="T73" fmla="*/ 14 h 374"/>
                <a:gd name="T74" fmla="*/ 26 w 216"/>
                <a:gd name="T75" fmla="*/ 20 h 374"/>
                <a:gd name="T76" fmla="*/ 35 w 216"/>
                <a:gd name="T77" fmla="*/ 29 h 374"/>
                <a:gd name="T78" fmla="*/ 40 w 216"/>
                <a:gd name="T79" fmla="*/ 44 h 374"/>
                <a:gd name="T80" fmla="*/ 37 w 216"/>
                <a:gd name="T81" fmla="*/ 83 h 374"/>
                <a:gd name="T82" fmla="*/ 35 w 216"/>
                <a:gd name="T83" fmla="*/ 122 h 374"/>
                <a:gd name="T84" fmla="*/ 35 w 216"/>
                <a:gd name="T85" fmla="*/ 160 h 374"/>
                <a:gd name="T86" fmla="*/ 36 w 216"/>
                <a:gd name="T87" fmla="*/ 198 h 374"/>
                <a:gd name="T88" fmla="*/ 36 w 216"/>
                <a:gd name="T89" fmla="*/ 237 h 374"/>
                <a:gd name="T90" fmla="*/ 35 w 216"/>
                <a:gd name="T91" fmla="*/ 275 h 374"/>
                <a:gd name="T92" fmla="*/ 33 w 216"/>
                <a:gd name="T93" fmla="*/ 313 h 374"/>
                <a:gd name="T94" fmla="*/ 28 w 216"/>
                <a:gd name="T95" fmla="*/ 350 h 374"/>
                <a:gd name="T96" fmla="*/ 23 w 216"/>
                <a:gd name="T97" fmla="*/ 355 h 374"/>
                <a:gd name="T98" fmla="*/ 17 w 216"/>
                <a:gd name="T99" fmla="*/ 358 h 374"/>
                <a:gd name="T100" fmla="*/ 12 w 216"/>
                <a:gd name="T101" fmla="*/ 358 h 374"/>
                <a:gd name="T102" fmla="*/ 4 w 216"/>
                <a:gd name="T103" fmla="*/ 361 h 374"/>
                <a:gd name="T104" fmla="*/ 1 w 216"/>
                <a:gd name="T105" fmla="*/ 364 h 374"/>
                <a:gd name="T106" fmla="*/ 1 w 216"/>
                <a:gd name="T107" fmla="*/ 369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374">
                  <a:moveTo>
                    <a:pt x="149" y="374"/>
                  </a:moveTo>
                  <a:lnTo>
                    <a:pt x="201" y="367"/>
                  </a:lnTo>
                  <a:lnTo>
                    <a:pt x="216" y="323"/>
                  </a:lnTo>
                  <a:lnTo>
                    <a:pt x="216" y="323"/>
                  </a:lnTo>
                  <a:lnTo>
                    <a:pt x="214" y="322"/>
                  </a:lnTo>
                  <a:lnTo>
                    <a:pt x="212" y="322"/>
                  </a:lnTo>
                  <a:lnTo>
                    <a:pt x="209" y="322"/>
                  </a:lnTo>
                  <a:lnTo>
                    <a:pt x="197" y="335"/>
                  </a:lnTo>
                  <a:lnTo>
                    <a:pt x="183" y="343"/>
                  </a:lnTo>
                  <a:lnTo>
                    <a:pt x="168" y="347"/>
                  </a:lnTo>
                  <a:lnTo>
                    <a:pt x="153" y="349"/>
                  </a:lnTo>
                  <a:lnTo>
                    <a:pt x="136" y="350"/>
                  </a:lnTo>
                  <a:lnTo>
                    <a:pt x="118" y="350"/>
                  </a:lnTo>
                  <a:lnTo>
                    <a:pt x="102" y="351"/>
                  </a:lnTo>
                  <a:lnTo>
                    <a:pt x="86" y="352"/>
                  </a:lnTo>
                  <a:lnTo>
                    <a:pt x="85" y="351"/>
                  </a:lnTo>
                  <a:lnTo>
                    <a:pt x="84" y="350"/>
                  </a:lnTo>
                  <a:lnTo>
                    <a:pt x="82" y="348"/>
                  </a:lnTo>
                  <a:lnTo>
                    <a:pt x="79" y="346"/>
                  </a:lnTo>
                  <a:lnTo>
                    <a:pt x="83" y="192"/>
                  </a:lnTo>
                  <a:lnTo>
                    <a:pt x="164" y="194"/>
                  </a:lnTo>
                  <a:lnTo>
                    <a:pt x="171" y="199"/>
                  </a:lnTo>
                  <a:lnTo>
                    <a:pt x="176" y="205"/>
                  </a:lnTo>
                  <a:lnTo>
                    <a:pt x="181" y="212"/>
                  </a:lnTo>
                  <a:lnTo>
                    <a:pt x="187" y="220"/>
                  </a:lnTo>
                  <a:lnTo>
                    <a:pt x="193" y="151"/>
                  </a:lnTo>
                  <a:lnTo>
                    <a:pt x="192" y="150"/>
                  </a:lnTo>
                  <a:lnTo>
                    <a:pt x="191" y="149"/>
                  </a:lnTo>
                  <a:lnTo>
                    <a:pt x="189" y="147"/>
                  </a:lnTo>
                  <a:lnTo>
                    <a:pt x="187" y="147"/>
                  </a:lnTo>
                  <a:lnTo>
                    <a:pt x="180" y="157"/>
                  </a:lnTo>
                  <a:lnTo>
                    <a:pt x="171" y="164"/>
                  </a:lnTo>
                  <a:lnTo>
                    <a:pt x="160" y="169"/>
                  </a:lnTo>
                  <a:lnTo>
                    <a:pt x="147" y="171"/>
                  </a:lnTo>
                  <a:lnTo>
                    <a:pt x="134" y="172"/>
                  </a:lnTo>
                  <a:lnTo>
                    <a:pt x="121" y="172"/>
                  </a:lnTo>
                  <a:lnTo>
                    <a:pt x="107" y="172"/>
                  </a:lnTo>
                  <a:lnTo>
                    <a:pt x="94" y="173"/>
                  </a:lnTo>
                  <a:lnTo>
                    <a:pt x="90" y="171"/>
                  </a:lnTo>
                  <a:lnTo>
                    <a:pt x="87" y="169"/>
                  </a:lnTo>
                  <a:lnTo>
                    <a:pt x="84" y="168"/>
                  </a:lnTo>
                  <a:lnTo>
                    <a:pt x="83" y="168"/>
                  </a:lnTo>
                  <a:lnTo>
                    <a:pt x="83" y="35"/>
                  </a:lnTo>
                  <a:lnTo>
                    <a:pt x="92" y="30"/>
                  </a:lnTo>
                  <a:lnTo>
                    <a:pt x="103" y="28"/>
                  </a:lnTo>
                  <a:lnTo>
                    <a:pt x="114" y="26"/>
                  </a:lnTo>
                  <a:lnTo>
                    <a:pt x="127" y="26"/>
                  </a:lnTo>
                  <a:lnTo>
                    <a:pt x="140" y="27"/>
                  </a:lnTo>
                  <a:lnTo>
                    <a:pt x="153" y="28"/>
                  </a:lnTo>
                  <a:lnTo>
                    <a:pt x="165" y="29"/>
                  </a:lnTo>
                  <a:lnTo>
                    <a:pt x="178" y="30"/>
                  </a:lnTo>
                  <a:lnTo>
                    <a:pt x="180" y="32"/>
                  </a:lnTo>
                  <a:lnTo>
                    <a:pt x="183" y="34"/>
                  </a:lnTo>
                  <a:lnTo>
                    <a:pt x="186" y="35"/>
                  </a:lnTo>
                  <a:lnTo>
                    <a:pt x="187" y="35"/>
                  </a:lnTo>
                  <a:lnTo>
                    <a:pt x="188" y="38"/>
                  </a:lnTo>
                  <a:lnTo>
                    <a:pt x="189" y="41"/>
                  </a:lnTo>
                  <a:lnTo>
                    <a:pt x="192" y="44"/>
                  </a:lnTo>
                  <a:lnTo>
                    <a:pt x="197" y="46"/>
                  </a:lnTo>
                  <a:lnTo>
                    <a:pt x="200" y="42"/>
                  </a:lnTo>
                  <a:lnTo>
                    <a:pt x="201" y="38"/>
                  </a:lnTo>
                  <a:lnTo>
                    <a:pt x="202" y="33"/>
                  </a:lnTo>
                  <a:lnTo>
                    <a:pt x="201" y="28"/>
                  </a:lnTo>
                  <a:lnTo>
                    <a:pt x="200" y="23"/>
                  </a:lnTo>
                  <a:lnTo>
                    <a:pt x="199" y="18"/>
                  </a:lnTo>
                  <a:lnTo>
                    <a:pt x="198" y="13"/>
                  </a:lnTo>
                  <a:lnTo>
                    <a:pt x="196" y="7"/>
                  </a:lnTo>
                  <a:lnTo>
                    <a:pt x="9" y="0"/>
                  </a:lnTo>
                  <a:lnTo>
                    <a:pt x="6" y="2"/>
                  </a:lnTo>
                  <a:lnTo>
                    <a:pt x="2" y="3"/>
                  </a:lnTo>
                  <a:lnTo>
                    <a:pt x="1" y="7"/>
                  </a:lnTo>
                  <a:lnTo>
                    <a:pt x="1" y="10"/>
                  </a:lnTo>
                  <a:lnTo>
                    <a:pt x="8" y="12"/>
                  </a:lnTo>
                  <a:lnTo>
                    <a:pt x="14" y="14"/>
                  </a:lnTo>
                  <a:lnTo>
                    <a:pt x="20" y="17"/>
                  </a:lnTo>
                  <a:lnTo>
                    <a:pt x="26" y="20"/>
                  </a:lnTo>
                  <a:lnTo>
                    <a:pt x="31" y="24"/>
                  </a:lnTo>
                  <a:lnTo>
                    <a:pt x="35" y="29"/>
                  </a:lnTo>
                  <a:lnTo>
                    <a:pt x="38" y="36"/>
                  </a:lnTo>
                  <a:lnTo>
                    <a:pt x="40" y="44"/>
                  </a:lnTo>
                  <a:lnTo>
                    <a:pt x="38" y="64"/>
                  </a:lnTo>
                  <a:lnTo>
                    <a:pt x="37" y="83"/>
                  </a:lnTo>
                  <a:lnTo>
                    <a:pt x="36" y="102"/>
                  </a:lnTo>
                  <a:lnTo>
                    <a:pt x="35" y="122"/>
                  </a:lnTo>
                  <a:lnTo>
                    <a:pt x="35" y="141"/>
                  </a:lnTo>
                  <a:lnTo>
                    <a:pt x="35" y="16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36" y="217"/>
                  </a:lnTo>
                  <a:lnTo>
                    <a:pt x="36" y="237"/>
                  </a:lnTo>
                  <a:lnTo>
                    <a:pt x="36" y="256"/>
                  </a:lnTo>
                  <a:lnTo>
                    <a:pt x="35" y="275"/>
                  </a:lnTo>
                  <a:lnTo>
                    <a:pt x="34" y="294"/>
                  </a:lnTo>
                  <a:lnTo>
                    <a:pt x="33" y="313"/>
                  </a:lnTo>
                  <a:lnTo>
                    <a:pt x="31" y="332"/>
                  </a:lnTo>
                  <a:lnTo>
                    <a:pt x="28" y="350"/>
                  </a:lnTo>
                  <a:lnTo>
                    <a:pt x="25" y="353"/>
                  </a:lnTo>
                  <a:lnTo>
                    <a:pt x="23" y="355"/>
                  </a:lnTo>
                  <a:lnTo>
                    <a:pt x="20" y="357"/>
                  </a:lnTo>
                  <a:lnTo>
                    <a:pt x="17" y="358"/>
                  </a:lnTo>
                  <a:lnTo>
                    <a:pt x="15" y="358"/>
                  </a:lnTo>
                  <a:lnTo>
                    <a:pt x="12" y="358"/>
                  </a:lnTo>
                  <a:lnTo>
                    <a:pt x="9" y="359"/>
                  </a:lnTo>
                  <a:lnTo>
                    <a:pt x="4" y="361"/>
                  </a:lnTo>
                  <a:lnTo>
                    <a:pt x="3" y="362"/>
                  </a:lnTo>
                  <a:lnTo>
                    <a:pt x="1" y="364"/>
                  </a:lnTo>
                  <a:lnTo>
                    <a:pt x="0" y="366"/>
                  </a:lnTo>
                  <a:lnTo>
                    <a:pt x="1" y="369"/>
                  </a:lnTo>
                  <a:lnTo>
                    <a:pt x="149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5659" y="458"/>
              <a:ext cx="41" cy="38"/>
            </a:xfrm>
            <a:custGeom>
              <a:avLst/>
              <a:gdLst>
                <a:gd name="T0" fmla="*/ 172 w 375"/>
                <a:gd name="T1" fmla="*/ 377 h 379"/>
                <a:gd name="T2" fmla="*/ 233 w 375"/>
                <a:gd name="T3" fmla="*/ 363 h 379"/>
                <a:gd name="T4" fmla="*/ 292 w 375"/>
                <a:gd name="T5" fmla="*/ 347 h 379"/>
                <a:gd name="T6" fmla="*/ 300 w 375"/>
                <a:gd name="T7" fmla="*/ 360 h 379"/>
                <a:gd name="T8" fmla="*/ 371 w 375"/>
                <a:gd name="T9" fmla="*/ 367 h 379"/>
                <a:gd name="T10" fmla="*/ 369 w 375"/>
                <a:gd name="T11" fmla="*/ 361 h 379"/>
                <a:gd name="T12" fmla="*/ 361 w 375"/>
                <a:gd name="T13" fmla="*/ 358 h 379"/>
                <a:gd name="T14" fmla="*/ 346 w 375"/>
                <a:gd name="T15" fmla="*/ 350 h 379"/>
                <a:gd name="T16" fmla="*/ 337 w 375"/>
                <a:gd name="T17" fmla="*/ 319 h 379"/>
                <a:gd name="T18" fmla="*/ 337 w 375"/>
                <a:gd name="T19" fmla="*/ 262 h 379"/>
                <a:gd name="T20" fmla="*/ 337 w 375"/>
                <a:gd name="T21" fmla="*/ 206 h 379"/>
                <a:gd name="T22" fmla="*/ 337 w 375"/>
                <a:gd name="T23" fmla="*/ 150 h 379"/>
                <a:gd name="T24" fmla="*/ 338 w 375"/>
                <a:gd name="T25" fmla="*/ 94 h 379"/>
                <a:gd name="T26" fmla="*/ 338 w 375"/>
                <a:gd name="T27" fmla="*/ 39 h 379"/>
                <a:gd name="T28" fmla="*/ 356 w 375"/>
                <a:gd name="T29" fmla="*/ 17 h 379"/>
                <a:gd name="T30" fmla="*/ 368 w 375"/>
                <a:gd name="T31" fmla="*/ 14 h 379"/>
                <a:gd name="T32" fmla="*/ 262 w 375"/>
                <a:gd name="T33" fmla="*/ 0 h 379"/>
                <a:gd name="T34" fmla="*/ 259 w 375"/>
                <a:gd name="T35" fmla="*/ 9 h 379"/>
                <a:gd name="T36" fmla="*/ 272 w 375"/>
                <a:gd name="T37" fmla="*/ 15 h 379"/>
                <a:gd name="T38" fmla="*/ 285 w 375"/>
                <a:gd name="T39" fmla="*/ 23 h 379"/>
                <a:gd name="T40" fmla="*/ 294 w 375"/>
                <a:gd name="T41" fmla="*/ 38 h 379"/>
                <a:gd name="T42" fmla="*/ 294 w 375"/>
                <a:gd name="T43" fmla="*/ 90 h 379"/>
                <a:gd name="T44" fmla="*/ 294 w 375"/>
                <a:gd name="T45" fmla="*/ 142 h 379"/>
                <a:gd name="T46" fmla="*/ 294 w 375"/>
                <a:gd name="T47" fmla="*/ 194 h 379"/>
                <a:gd name="T48" fmla="*/ 293 w 375"/>
                <a:gd name="T49" fmla="*/ 245 h 379"/>
                <a:gd name="T50" fmla="*/ 292 w 375"/>
                <a:gd name="T51" fmla="*/ 296 h 379"/>
                <a:gd name="T52" fmla="*/ 260 w 375"/>
                <a:gd name="T53" fmla="*/ 331 h 379"/>
                <a:gd name="T54" fmla="*/ 201 w 375"/>
                <a:gd name="T55" fmla="*/ 346 h 379"/>
                <a:gd name="T56" fmla="*/ 139 w 375"/>
                <a:gd name="T57" fmla="*/ 347 h 379"/>
                <a:gd name="T58" fmla="*/ 110 w 375"/>
                <a:gd name="T59" fmla="*/ 327 h 379"/>
                <a:gd name="T60" fmla="*/ 88 w 375"/>
                <a:gd name="T61" fmla="*/ 303 h 379"/>
                <a:gd name="T62" fmla="*/ 80 w 375"/>
                <a:gd name="T63" fmla="*/ 266 h 379"/>
                <a:gd name="T64" fmla="*/ 80 w 375"/>
                <a:gd name="T65" fmla="*/ 216 h 379"/>
                <a:gd name="T66" fmla="*/ 79 w 375"/>
                <a:gd name="T67" fmla="*/ 166 h 379"/>
                <a:gd name="T68" fmla="*/ 78 w 375"/>
                <a:gd name="T69" fmla="*/ 116 h 379"/>
                <a:gd name="T70" fmla="*/ 80 w 375"/>
                <a:gd name="T71" fmla="*/ 69 h 379"/>
                <a:gd name="T72" fmla="*/ 86 w 375"/>
                <a:gd name="T73" fmla="*/ 22 h 379"/>
                <a:gd name="T74" fmla="*/ 0 w 375"/>
                <a:gd name="T75" fmla="*/ 1 h 379"/>
                <a:gd name="T76" fmla="*/ 5 w 375"/>
                <a:gd name="T77" fmla="*/ 9 h 379"/>
                <a:gd name="T78" fmla="*/ 17 w 375"/>
                <a:gd name="T79" fmla="*/ 14 h 379"/>
                <a:gd name="T80" fmla="*/ 34 w 375"/>
                <a:gd name="T81" fmla="*/ 56 h 379"/>
                <a:gd name="T82" fmla="*/ 38 w 375"/>
                <a:gd name="T83" fmla="*/ 128 h 379"/>
                <a:gd name="T84" fmla="*/ 35 w 375"/>
                <a:gd name="T85" fmla="*/ 203 h 379"/>
                <a:gd name="T86" fmla="*/ 38 w 375"/>
                <a:gd name="T87" fmla="*/ 275 h 379"/>
                <a:gd name="T88" fmla="*/ 62 w 375"/>
                <a:gd name="T89" fmla="*/ 338 h 379"/>
                <a:gd name="T90" fmla="*/ 104 w 375"/>
                <a:gd name="T91" fmla="*/ 371 h 379"/>
                <a:gd name="T92" fmla="*/ 117 w 375"/>
                <a:gd name="T93" fmla="*/ 374 h 379"/>
                <a:gd name="T94" fmla="*/ 128 w 375"/>
                <a:gd name="T95" fmla="*/ 37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5" h="379">
                  <a:moveTo>
                    <a:pt x="132" y="378"/>
                  </a:moveTo>
                  <a:lnTo>
                    <a:pt x="152" y="379"/>
                  </a:lnTo>
                  <a:lnTo>
                    <a:pt x="172" y="377"/>
                  </a:lnTo>
                  <a:lnTo>
                    <a:pt x="193" y="373"/>
                  </a:lnTo>
                  <a:lnTo>
                    <a:pt x="213" y="368"/>
                  </a:lnTo>
                  <a:lnTo>
                    <a:pt x="233" y="363"/>
                  </a:lnTo>
                  <a:lnTo>
                    <a:pt x="253" y="357"/>
                  </a:lnTo>
                  <a:lnTo>
                    <a:pt x="273" y="351"/>
                  </a:lnTo>
                  <a:lnTo>
                    <a:pt x="292" y="347"/>
                  </a:lnTo>
                  <a:lnTo>
                    <a:pt x="296" y="350"/>
                  </a:lnTo>
                  <a:lnTo>
                    <a:pt x="298" y="354"/>
                  </a:lnTo>
                  <a:lnTo>
                    <a:pt x="300" y="360"/>
                  </a:lnTo>
                  <a:lnTo>
                    <a:pt x="302" y="366"/>
                  </a:lnTo>
                  <a:lnTo>
                    <a:pt x="369" y="368"/>
                  </a:lnTo>
                  <a:lnTo>
                    <a:pt x="371" y="367"/>
                  </a:lnTo>
                  <a:lnTo>
                    <a:pt x="371" y="366"/>
                  </a:lnTo>
                  <a:lnTo>
                    <a:pt x="371" y="364"/>
                  </a:lnTo>
                  <a:lnTo>
                    <a:pt x="369" y="361"/>
                  </a:lnTo>
                  <a:lnTo>
                    <a:pt x="367" y="360"/>
                  </a:lnTo>
                  <a:lnTo>
                    <a:pt x="364" y="359"/>
                  </a:lnTo>
                  <a:lnTo>
                    <a:pt x="361" y="358"/>
                  </a:lnTo>
                  <a:lnTo>
                    <a:pt x="358" y="357"/>
                  </a:lnTo>
                  <a:lnTo>
                    <a:pt x="351" y="354"/>
                  </a:lnTo>
                  <a:lnTo>
                    <a:pt x="346" y="350"/>
                  </a:lnTo>
                  <a:lnTo>
                    <a:pt x="341" y="344"/>
                  </a:lnTo>
                  <a:lnTo>
                    <a:pt x="337" y="338"/>
                  </a:lnTo>
                  <a:lnTo>
                    <a:pt x="337" y="319"/>
                  </a:lnTo>
                  <a:lnTo>
                    <a:pt x="337" y="300"/>
                  </a:lnTo>
                  <a:lnTo>
                    <a:pt x="337" y="281"/>
                  </a:lnTo>
                  <a:lnTo>
                    <a:pt x="337" y="262"/>
                  </a:lnTo>
                  <a:lnTo>
                    <a:pt x="337" y="244"/>
                  </a:lnTo>
                  <a:lnTo>
                    <a:pt x="337" y="225"/>
                  </a:lnTo>
                  <a:lnTo>
                    <a:pt x="337" y="206"/>
                  </a:lnTo>
                  <a:lnTo>
                    <a:pt x="337" y="188"/>
                  </a:lnTo>
                  <a:lnTo>
                    <a:pt x="337" y="168"/>
                  </a:lnTo>
                  <a:lnTo>
                    <a:pt x="337" y="150"/>
                  </a:lnTo>
                  <a:lnTo>
                    <a:pt x="337" y="132"/>
                  </a:lnTo>
                  <a:lnTo>
                    <a:pt x="337" y="112"/>
                  </a:lnTo>
                  <a:lnTo>
                    <a:pt x="338" y="94"/>
                  </a:lnTo>
                  <a:lnTo>
                    <a:pt x="338" y="76"/>
                  </a:lnTo>
                  <a:lnTo>
                    <a:pt x="338" y="57"/>
                  </a:lnTo>
                  <a:lnTo>
                    <a:pt x="338" y="39"/>
                  </a:lnTo>
                  <a:lnTo>
                    <a:pt x="343" y="30"/>
                  </a:lnTo>
                  <a:lnTo>
                    <a:pt x="349" y="23"/>
                  </a:lnTo>
                  <a:lnTo>
                    <a:pt x="356" y="17"/>
                  </a:lnTo>
                  <a:lnTo>
                    <a:pt x="363" y="14"/>
                  </a:lnTo>
                  <a:lnTo>
                    <a:pt x="365" y="14"/>
                  </a:lnTo>
                  <a:lnTo>
                    <a:pt x="368" y="14"/>
                  </a:lnTo>
                  <a:lnTo>
                    <a:pt x="372" y="12"/>
                  </a:lnTo>
                  <a:lnTo>
                    <a:pt x="375" y="8"/>
                  </a:lnTo>
                  <a:lnTo>
                    <a:pt x="262" y="0"/>
                  </a:lnTo>
                  <a:lnTo>
                    <a:pt x="260" y="2"/>
                  </a:lnTo>
                  <a:lnTo>
                    <a:pt x="259" y="5"/>
                  </a:lnTo>
                  <a:lnTo>
                    <a:pt x="259" y="9"/>
                  </a:lnTo>
                  <a:lnTo>
                    <a:pt x="261" y="13"/>
                  </a:lnTo>
                  <a:lnTo>
                    <a:pt x="267" y="14"/>
                  </a:lnTo>
                  <a:lnTo>
                    <a:pt x="272" y="15"/>
                  </a:lnTo>
                  <a:lnTo>
                    <a:pt x="277" y="17"/>
                  </a:lnTo>
                  <a:lnTo>
                    <a:pt x="281" y="20"/>
                  </a:lnTo>
                  <a:lnTo>
                    <a:pt x="285" y="23"/>
                  </a:lnTo>
                  <a:lnTo>
                    <a:pt x="289" y="27"/>
                  </a:lnTo>
                  <a:lnTo>
                    <a:pt x="292" y="32"/>
                  </a:lnTo>
                  <a:lnTo>
                    <a:pt x="294" y="38"/>
                  </a:lnTo>
                  <a:lnTo>
                    <a:pt x="294" y="55"/>
                  </a:lnTo>
                  <a:lnTo>
                    <a:pt x="294" y="73"/>
                  </a:lnTo>
                  <a:lnTo>
                    <a:pt x="294" y="90"/>
                  </a:lnTo>
                  <a:lnTo>
                    <a:pt x="294" y="107"/>
                  </a:lnTo>
                  <a:lnTo>
                    <a:pt x="294" y="125"/>
                  </a:lnTo>
                  <a:lnTo>
                    <a:pt x="294" y="142"/>
                  </a:lnTo>
                  <a:lnTo>
                    <a:pt x="294" y="159"/>
                  </a:lnTo>
                  <a:lnTo>
                    <a:pt x="294" y="177"/>
                  </a:lnTo>
                  <a:lnTo>
                    <a:pt x="294" y="194"/>
                  </a:lnTo>
                  <a:lnTo>
                    <a:pt x="294" y="211"/>
                  </a:lnTo>
                  <a:lnTo>
                    <a:pt x="293" y="227"/>
                  </a:lnTo>
                  <a:lnTo>
                    <a:pt x="293" y="245"/>
                  </a:lnTo>
                  <a:lnTo>
                    <a:pt x="293" y="262"/>
                  </a:lnTo>
                  <a:lnTo>
                    <a:pt x="293" y="278"/>
                  </a:lnTo>
                  <a:lnTo>
                    <a:pt x="292" y="296"/>
                  </a:lnTo>
                  <a:lnTo>
                    <a:pt x="292" y="312"/>
                  </a:lnTo>
                  <a:lnTo>
                    <a:pt x="277" y="322"/>
                  </a:lnTo>
                  <a:lnTo>
                    <a:pt x="260" y="331"/>
                  </a:lnTo>
                  <a:lnTo>
                    <a:pt x="241" y="338"/>
                  </a:lnTo>
                  <a:lnTo>
                    <a:pt x="221" y="343"/>
                  </a:lnTo>
                  <a:lnTo>
                    <a:pt x="201" y="346"/>
                  </a:lnTo>
                  <a:lnTo>
                    <a:pt x="179" y="348"/>
                  </a:lnTo>
                  <a:lnTo>
                    <a:pt x="159" y="348"/>
                  </a:lnTo>
                  <a:lnTo>
                    <a:pt x="139" y="347"/>
                  </a:lnTo>
                  <a:lnTo>
                    <a:pt x="128" y="341"/>
                  </a:lnTo>
                  <a:lnTo>
                    <a:pt x="119" y="334"/>
                  </a:lnTo>
                  <a:lnTo>
                    <a:pt x="110" y="327"/>
                  </a:lnTo>
                  <a:lnTo>
                    <a:pt x="102" y="320"/>
                  </a:lnTo>
                  <a:lnTo>
                    <a:pt x="94" y="312"/>
                  </a:lnTo>
                  <a:lnTo>
                    <a:pt x="88" y="303"/>
                  </a:lnTo>
                  <a:lnTo>
                    <a:pt x="83" y="294"/>
                  </a:lnTo>
                  <a:lnTo>
                    <a:pt x="79" y="282"/>
                  </a:lnTo>
                  <a:lnTo>
                    <a:pt x="80" y="266"/>
                  </a:lnTo>
                  <a:lnTo>
                    <a:pt x="80" y="250"/>
                  </a:lnTo>
                  <a:lnTo>
                    <a:pt x="80" y="233"/>
                  </a:lnTo>
                  <a:lnTo>
                    <a:pt x="80" y="216"/>
                  </a:lnTo>
                  <a:lnTo>
                    <a:pt x="80" y="199"/>
                  </a:lnTo>
                  <a:lnTo>
                    <a:pt x="79" y="183"/>
                  </a:lnTo>
                  <a:lnTo>
                    <a:pt x="79" y="166"/>
                  </a:lnTo>
                  <a:lnTo>
                    <a:pt x="78" y="149"/>
                  </a:lnTo>
                  <a:lnTo>
                    <a:pt x="78" y="133"/>
                  </a:lnTo>
                  <a:lnTo>
                    <a:pt x="78" y="116"/>
                  </a:lnTo>
                  <a:lnTo>
                    <a:pt x="78" y="100"/>
                  </a:lnTo>
                  <a:lnTo>
                    <a:pt x="79" y="84"/>
                  </a:lnTo>
                  <a:lnTo>
                    <a:pt x="80" y="69"/>
                  </a:lnTo>
                  <a:lnTo>
                    <a:pt x="81" y="52"/>
                  </a:lnTo>
                  <a:lnTo>
                    <a:pt x="83" y="37"/>
                  </a:lnTo>
                  <a:lnTo>
                    <a:pt x="86" y="22"/>
                  </a:lnTo>
                  <a:lnTo>
                    <a:pt x="117" y="4"/>
                  </a:lnTo>
                  <a:lnTo>
                    <a:pt x="5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2" y="8"/>
                  </a:lnTo>
                  <a:lnTo>
                    <a:pt x="5" y="9"/>
                  </a:lnTo>
                  <a:lnTo>
                    <a:pt x="10" y="12"/>
                  </a:lnTo>
                  <a:lnTo>
                    <a:pt x="14" y="14"/>
                  </a:lnTo>
                  <a:lnTo>
                    <a:pt x="17" y="14"/>
                  </a:lnTo>
                  <a:lnTo>
                    <a:pt x="20" y="15"/>
                  </a:lnTo>
                  <a:lnTo>
                    <a:pt x="29" y="35"/>
                  </a:lnTo>
                  <a:lnTo>
                    <a:pt x="34" y="56"/>
                  </a:lnTo>
                  <a:lnTo>
                    <a:pt x="37" y="80"/>
                  </a:lnTo>
                  <a:lnTo>
                    <a:pt x="39" y="103"/>
                  </a:lnTo>
                  <a:lnTo>
                    <a:pt x="38" y="128"/>
                  </a:lnTo>
                  <a:lnTo>
                    <a:pt x="37" y="153"/>
                  </a:lnTo>
                  <a:lnTo>
                    <a:pt x="36" y="179"/>
                  </a:lnTo>
                  <a:lnTo>
                    <a:pt x="35" y="203"/>
                  </a:lnTo>
                  <a:lnTo>
                    <a:pt x="34" y="229"/>
                  </a:lnTo>
                  <a:lnTo>
                    <a:pt x="35" y="252"/>
                  </a:lnTo>
                  <a:lnTo>
                    <a:pt x="38" y="275"/>
                  </a:lnTo>
                  <a:lnTo>
                    <a:pt x="43" y="298"/>
                  </a:lnTo>
                  <a:lnTo>
                    <a:pt x="51" y="318"/>
                  </a:lnTo>
                  <a:lnTo>
                    <a:pt x="62" y="338"/>
                  </a:lnTo>
                  <a:lnTo>
                    <a:pt x="78" y="355"/>
                  </a:lnTo>
                  <a:lnTo>
                    <a:pt x="98" y="370"/>
                  </a:lnTo>
                  <a:lnTo>
                    <a:pt x="104" y="371"/>
                  </a:lnTo>
                  <a:lnTo>
                    <a:pt x="108" y="372"/>
                  </a:lnTo>
                  <a:lnTo>
                    <a:pt x="113" y="373"/>
                  </a:lnTo>
                  <a:lnTo>
                    <a:pt x="117" y="374"/>
                  </a:lnTo>
                  <a:lnTo>
                    <a:pt x="120" y="375"/>
                  </a:lnTo>
                  <a:lnTo>
                    <a:pt x="124" y="376"/>
                  </a:lnTo>
                  <a:lnTo>
                    <a:pt x="128" y="377"/>
                  </a:lnTo>
                  <a:lnTo>
                    <a:pt x="132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5753" y="459"/>
              <a:ext cx="13" cy="36"/>
            </a:xfrm>
            <a:custGeom>
              <a:avLst/>
              <a:gdLst>
                <a:gd name="T0" fmla="*/ 109 w 117"/>
                <a:gd name="T1" fmla="*/ 368 h 368"/>
                <a:gd name="T2" fmla="*/ 114 w 117"/>
                <a:gd name="T3" fmla="*/ 365 h 368"/>
                <a:gd name="T4" fmla="*/ 113 w 117"/>
                <a:gd name="T5" fmla="*/ 360 h 368"/>
                <a:gd name="T6" fmla="*/ 109 w 117"/>
                <a:gd name="T7" fmla="*/ 356 h 368"/>
                <a:gd name="T8" fmla="*/ 101 w 117"/>
                <a:gd name="T9" fmla="*/ 355 h 368"/>
                <a:gd name="T10" fmla="*/ 88 w 117"/>
                <a:gd name="T11" fmla="*/ 345 h 368"/>
                <a:gd name="T12" fmla="*/ 82 w 117"/>
                <a:gd name="T13" fmla="*/ 325 h 368"/>
                <a:gd name="T14" fmla="*/ 79 w 117"/>
                <a:gd name="T15" fmla="*/ 312 h 368"/>
                <a:gd name="T16" fmla="*/ 79 w 117"/>
                <a:gd name="T17" fmla="*/ 300 h 368"/>
                <a:gd name="T18" fmla="*/ 79 w 117"/>
                <a:gd name="T19" fmla="*/ 288 h 368"/>
                <a:gd name="T20" fmla="*/ 78 w 117"/>
                <a:gd name="T21" fmla="*/ 275 h 368"/>
                <a:gd name="T22" fmla="*/ 78 w 117"/>
                <a:gd name="T23" fmla="*/ 261 h 368"/>
                <a:gd name="T24" fmla="*/ 79 w 117"/>
                <a:gd name="T25" fmla="*/ 248 h 368"/>
                <a:gd name="T26" fmla="*/ 79 w 117"/>
                <a:gd name="T27" fmla="*/ 235 h 368"/>
                <a:gd name="T28" fmla="*/ 79 w 117"/>
                <a:gd name="T29" fmla="*/ 221 h 368"/>
                <a:gd name="T30" fmla="*/ 81 w 117"/>
                <a:gd name="T31" fmla="*/ 195 h 368"/>
                <a:gd name="T32" fmla="*/ 82 w 117"/>
                <a:gd name="T33" fmla="*/ 170 h 368"/>
                <a:gd name="T34" fmla="*/ 81 w 117"/>
                <a:gd name="T35" fmla="*/ 144 h 368"/>
                <a:gd name="T36" fmla="*/ 81 w 117"/>
                <a:gd name="T37" fmla="*/ 119 h 368"/>
                <a:gd name="T38" fmla="*/ 81 w 117"/>
                <a:gd name="T39" fmla="*/ 94 h 368"/>
                <a:gd name="T40" fmla="*/ 82 w 117"/>
                <a:gd name="T41" fmla="*/ 70 h 368"/>
                <a:gd name="T42" fmla="*/ 84 w 117"/>
                <a:gd name="T43" fmla="*/ 44 h 368"/>
                <a:gd name="T44" fmla="*/ 90 w 117"/>
                <a:gd name="T45" fmla="*/ 20 h 368"/>
                <a:gd name="T46" fmla="*/ 8 w 117"/>
                <a:gd name="T47" fmla="*/ 0 h 368"/>
                <a:gd name="T48" fmla="*/ 6 w 117"/>
                <a:gd name="T49" fmla="*/ 1 h 368"/>
                <a:gd name="T50" fmla="*/ 4 w 117"/>
                <a:gd name="T51" fmla="*/ 7 h 368"/>
                <a:gd name="T52" fmla="*/ 35 w 117"/>
                <a:gd name="T53" fmla="*/ 38 h 368"/>
                <a:gd name="T54" fmla="*/ 39 w 117"/>
                <a:gd name="T55" fmla="*/ 76 h 368"/>
                <a:gd name="T56" fmla="*/ 41 w 117"/>
                <a:gd name="T57" fmla="*/ 115 h 368"/>
                <a:gd name="T58" fmla="*/ 42 w 117"/>
                <a:gd name="T59" fmla="*/ 154 h 368"/>
                <a:gd name="T60" fmla="*/ 41 w 117"/>
                <a:gd name="T61" fmla="*/ 194 h 368"/>
                <a:gd name="T62" fmla="*/ 40 w 117"/>
                <a:gd name="T63" fmla="*/ 235 h 368"/>
                <a:gd name="T64" fmla="*/ 39 w 117"/>
                <a:gd name="T65" fmla="*/ 274 h 368"/>
                <a:gd name="T66" fmla="*/ 38 w 117"/>
                <a:gd name="T67" fmla="*/ 314 h 368"/>
                <a:gd name="T68" fmla="*/ 36 w 117"/>
                <a:gd name="T69" fmla="*/ 339 h 368"/>
                <a:gd name="T70" fmla="*/ 28 w 117"/>
                <a:gd name="T71" fmla="*/ 347 h 368"/>
                <a:gd name="T72" fmla="*/ 17 w 117"/>
                <a:gd name="T73" fmla="*/ 353 h 368"/>
                <a:gd name="T74" fmla="*/ 6 w 117"/>
                <a:gd name="T75" fmla="*/ 358 h 368"/>
                <a:gd name="T76" fmla="*/ 0 w 117"/>
                <a:gd name="T77" fmla="*/ 362 h 368"/>
                <a:gd name="T78" fmla="*/ 4 w 117"/>
                <a:gd name="T79" fmla="*/ 367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7" h="368">
                  <a:moveTo>
                    <a:pt x="8" y="368"/>
                  </a:moveTo>
                  <a:lnTo>
                    <a:pt x="109" y="368"/>
                  </a:lnTo>
                  <a:lnTo>
                    <a:pt x="112" y="367"/>
                  </a:lnTo>
                  <a:lnTo>
                    <a:pt x="114" y="365"/>
                  </a:lnTo>
                  <a:lnTo>
                    <a:pt x="114" y="362"/>
                  </a:lnTo>
                  <a:lnTo>
                    <a:pt x="113" y="360"/>
                  </a:lnTo>
                  <a:lnTo>
                    <a:pt x="112" y="358"/>
                  </a:lnTo>
                  <a:lnTo>
                    <a:pt x="109" y="356"/>
                  </a:lnTo>
                  <a:lnTo>
                    <a:pt x="105" y="355"/>
                  </a:lnTo>
                  <a:lnTo>
                    <a:pt x="101" y="355"/>
                  </a:lnTo>
                  <a:lnTo>
                    <a:pt x="94" y="352"/>
                  </a:lnTo>
                  <a:lnTo>
                    <a:pt x="88" y="345"/>
                  </a:lnTo>
                  <a:lnTo>
                    <a:pt x="84" y="336"/>
                  </a:lnTo>
                  <a:lnTo>
                    <a:pt x="82" y="325"/>
                  </a:lnTo>
                  <a:lnTo>
                    <a:pt x="80" y="318"/>
                  </a:lnTo>
                  <a:lnTo>
                    <a:pt x="79" y="312"/>
                  </a:lnTo>
                  <a:lnTo>
                    <a:pt x="78" y="306"/>
                  </a:lnTo>
                  <a:lnTo>
                    <a:pt x="79" y="300"/>
                  </a:lnTo>
                  <a:lnTo>
                    <a:pt x="79" y="294"/>
                  </a:lnTo>
                  <a:lnTo>
                    <a:pt x="79" y="288"/>
                  </a:lnTo>
                  <a:lnTo>
                    <a:pt x="79" y="282"/>
                  </a:lnTo>
                  <a:lnTo>
                    <a:pt x="78" y="275"/>
                  </a:lnTo>
                  <a:lnTo>
                    <a:pt x="78" y="268"/>
                  </a:lnTo>
                  <a:lnTo>
                    <a:pt x="78" y="261"/>
                  </a:lnTo>
                  <a:lnTo>
                    <a:pt x="78" y="254"/>
                  </a:lnTo>
                  <a:lnTo>
                    <a:pt x="79" y="248"/>
                  </a:lnTo>
                  <a:lnTo>
                    <a:pt x="79" y="242"/>
                  </a:lnTo>
                  <a:lnTo>
                    <a:pt x="79" y="235"/>
                  </a:lnTo>
                  <a:lnTo>
                    <a:pt x="79" y="229"/>
                  </a:lnTo>
                  <a:lnTo>
                    <a:pt x="79" y="221"/>
                  </a:lnTo>
                  <a:lnTo>
                    <a:pt x="80" y="208"/>
                  </a:lnTo>
                  <a:lnTo>
                    <a:pt x="81" y="195"/>
                  </a:lnTo>
                  <a:lnTo>
                    <a:pt x="82" y="183"/>
                  </a:lnTo>
                  <a:lnTo>
                    <a:pt x="82" y="170"/>
                  </a:lnTo>
                  <a:lnTo>
                    <a:pt x="82" y="157"/>
                  </a:lnTo>
                  <a:lnTo>
                    <a:pt x="81" y="144"/>
                  </a:lnTo>
                  <a:lnTo>
                    <a:pt x="81" y="132"/>
                  </a:lnTo>
                  <a:lnTo>
                    <a:pt x="81" y="119"/>
                  </a:lnTo>
                  <a:lnTo>
                    <a:pt x="81" y="106"/>
                  </a:lnTo>
                  <a:lnTo>
                    <a:pt x="81" y="94"/>
                  </a:lnTo>
                  <a:lnTo>
                    <a:pt x="81" y="82"/>
                  </a:lnTo>
                  <a:lnTo>
                    <a:pt x="82" y="70"/>
                  </a:lnTo>
                  <a:lnTo>
                    <a:pt x="83" y="56"/>
                  </a:lnTo>
                  <a:lnTo>
                    <a:pt x="84" y="44"/>
                  </a:lnTo>
                  <a:lnTo>
                    <a:pt x="87" y="32"/>
                  </a:lnTo>
                  <a:lnTo>
                    <a:pt x="90" y="20"/>
                  </a:lnTo>
                  <a:lnTo>
                    <a:pt x="117" y="7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4" y="7"/>
                  </a:lnTo>
                  <a:lnTo>
                    <a:pt x="32" y="20"/>
                  </a:lnTo>
                  <a:lnTo>
                    <a:pt x="35" y="38"/>
                  </a:lnTo>
                  <a:lnTo>
                    <a:pt x="37" y="57"/>
                  </a:lnTo>
                  <a:lnTo>
                    <a:pt x="39" y="76"/>
                  </a:lnTo>
                  <a:lnTo>
                    <a:pt x="40" y="95"/>
                  </a:lnTo>
                  <a:lnTo>
                    <a:pt x="41" y="115"/>
                  </a:lnTo>
                  <a:lnTo>
                    <a:pt x="41" y="135"/>
                  </a:lnTo>
                  <a:lnTo>
                    <a:pt x="42" y="154"/>
                  </a:lnTo>
                  <a:lnTo>
                    <a:pt x="41" y="175"/>
                  </a:lnTo>
                  <a:lnTo>
                    <a:pt x="41" y="194"/>
                  </a:lnTo>
                  <a:lnTo>
                    <a:pt x="41" y="214"/>
                  </a:lnTo>
                  <a:lnTo>
                    <a:pt x="40" y="235"/>
                  </a:lnTo>
                  <a:lnTo>
                    <a:pt x="39" y="254"/>
                  </a:lnTo>
                  <a:lnTo>
                    <a:pt x="39" y="274"/>
                  </a:lnTo>
                  <a:lnTo>
                    <a:pt x="38" y="294"/>
                  </a:lnTo>
                  <a:lnTo>
                    <a:pt x="38" y="314"/>
                  </a:lnTo>
                  <a:lnTo>
                    <a:pt x="38" y="334"/>
                  </a:lnTo>
                  <a:lnTo>
                    <a:pt x="36" y="339"/>
                  </a:lnTo>
                  <a:lnTo>
                    <a:pt x="33" y="344"/>
                  </a:lnTo>
                  <a:lnTo>
                    <a:pt x="28" y="347"/>
                  </a:lnTo>
                  <a:lnTo>
                    <a:pt x="24" y="350"/>
                  </a:lnTo>
                  <a:lnTo>
                    <a:pt x="17" y="353"/>
                  </a:lnTo>
                  <a:lnTo>
                    <a:pt x="12" y="355"/>
                  </a:lnTo>
                  <a:lnTo>
                    <a:pt x="6" y="358"/>
                  </a:lnTo>
                  <a:lnTo>
                    <a:pt x="0" y="360"/>
                  </a:lnTo>
                  <a:lnTo>
                    <a:pt x="0" y="362"/>
                  </a:lnTo>
                  <a:lnTo>
                    <a:pt x="2" y="365"/>
                  </a:lnTo>
                  <a:lnTo>
                    <a:pt x="4" y="367"/>
                  </a:lnTo>
                  <a:lnTo>
                    <a:pt x="8" y="3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5564" y="457"/>
              <a:ext cx="40" cy="38"/>
            </a:xfrm>
            <a:custGeom>
              <a:avLst/>
              <a:gdLst>
                <a:gd name="T0" fmla="*/ 341 w 357"/>
                <a:gd name="T1" fmla="*/ 374 h 374"/>
                <a:gd name="T2" fmla="*/ 346 w 357"/>
                <a:gd name="T3" fmla="*/ 372 h 374"/>
                <a:gd name="T4" fmla="*/ 349 w 357"/>
                <a:gd name="T5" fmla="*/ 370 h 374"/>
                <a:gd name="T6" fmla="*/ 352 w 357"/>
                <a:gd name="T7" fmla="*/ 368 h 374"/>
                <a:gd name="T8" fmla="*/ 316 w 357"/>
                <a:gd name="T9" fmla="*/ 339 h 374"/>
                <a:gd name="T10" fmla="*/ 357 w 357"/>
                <a:gd name="T11" fmla="*/ 8 h 374"/>
                <a:gd name="T12" fmla="*/ 238 w 357"/>
                <a:gd name="T13" fmla="*/ 6 h 374"/>
                <a:gd name="T14" fmla="*/ 235 w 357"/>
                <a:gd name="T15" fmla="*/ 9 h 374"/>
                <a:gd name="T16" fmla="*/ 240 w 357"/>
                <a:gd name="T17" fmla="*/ 16 h 374"/>
                <a:gd name="T18" fmla="*/ 256 w 357"/>
                <a:gd name="T19" fmla="*/ 17 h 374"/>
                <a:gd name="T20" fmla="*/ 269 w 357"/>
                <a:gd name="T21" fmla="*/ 38 h 374"/>
                <a:gd name="T22" fmla="*/ 275 w 357"/>
                <a:gd name="T23" fmla="*/ 74 h 374"/>
                <a:gd name="T24" fmla="*/ 276 w 357"/>
                <a:gd name="T25" fmla="*/ 112 h 374"/>
                <a:gd name="T26" fmla="*/ 273 w 357"/>
                <a:gd name="T27" fmla="*/ 150 h 374"/>
                <a:gd name="T28" fmla="*/ 83 w 357"/>
                <a:gd name="T29" fmla="*/ 167 h 374"/>
                <a:gd name="T30" fmla="*/ 84 w 357"/>
                <a:gd name="T31" fmla="*/ 29 h 374"/>
                <a:gd name="T32" fmla="*/ 90 w 357"/>
                <a:gd name="T33" fmla="*/ 22 h 374"/>
                <a:gd name="T34" fmla="*/ 99 w 357"/>
                <a:gd name="T35" fmla="*/ 17 h 374"/>
                <a:gd name="T36" fmla="*/ 109 w 357"/>
                <a:gd name="T37" fmla="*/ 12 h 374"/>
                <a:gd name="T38" fmla="*/ 8 w 357"/>
                <a:gd name="T39" fmla="*/ 0 h 374"/>
                <a:gd name="T40" fmla="*/ 2 w 357"/>
                <a:gd name="T41" fmla="*/ 2 h 374"/>
                <a:gd name="T42" fmla="*/ 1 w 357"/>
                <a:gd name="T43" fmla="*/ 8 h 374"/>
                <a:gd name="T44" fmla="*/ 31 w 357"/>
                <a:gd name="T45" fmla="*/ 41 h 374"/>
                <a:gd name="T46" fmla="*/ 35 w 357"/>
                <a:gd name="T47" fmla="*/ 80 h 374"/>
                <a:gd name="T48" fmla="*/ 37 w 357"/>
                <a:gd name="T49" fmla="*/ 119 h 374"/>
                <a:gd name="T50" fmla="*/ 39 w 357"/>
                <a:gd name="T51" fmla="*/ 160 h 374"/>
                <a:gd name="T52" fmla="*/ 38 w 357"/>
                <a:gd name="T53" fmla="*/ 202 h 374"/>
                <a:gd name="T54" fmla="*/ 37 w 357"/>
                <a:gd name="T55" fmla="*/ 243 h 374"/>
                <a:gd name="T56" fmla="*/ 36 w 357"/>
                <a:gd name="T57" fmla="*/ 284 h 374"/>
                <a:gd name="T58" fmla="*/ 33 w 357"/>
                <a:gd name="T59" fmla="*/ 325 h 374"/>
                <a:gd name="T60" fmla="*/ 1 w 357"/>
                <a:gd name="T61" fmla="*/ 359 h 374"/>
                <a:gd name="T62" fmla="*/ 0 w 357"/>
                <a:gd name="T63" fmla="*/ 363 h 374"/>
                <a:gd name="T64" fmla="*/ 1 w 357"/>
                <a:gd name="T65" fmla="*/ 369 h 374"/>
                <a:gd name="T66" fmla="*/ 113 w 357"/>
                <a:gd name="T67" fmla="*/ 368 h 374"/>
                <a:gd name="T68" fmla="*/ 111 w 357"/>
                <a:gd name="T69" fmla="*/ 363 h 374"/>
                <a:gd name="T70" fmla="*/ 104 w 357"/>
                <a:gd name="T71" fmla="*/ 359 h 374"/>
                <a:gd name="T72" fmla="*/ 95 w 357"/>
                <a:gd name="T73" fmla="*/ 355 h 374"/>
                <a:gd name="T74" fmla="*/ 87 w 357"/>
                <a:gd name="T75" fmla="*/ 350 h 374"/>
                <a:gd name="T76" fmla="*/ 80 w 357"/>
                <a:gd name="T77" fmla="*/ 342 h 374"/>
                <a:gd name="T78" fmla="*/ 78 w 357"/>
                <a:gd name="T79" fmla="*/ 197 h 374"/>
                <a:gd name="T80" fmla="*/ 98 w 357"/>
                <a:gd name="T81" fmla="*/ 191 h 374"/>
                <a:gd name="T82" fmla="*/ 120 w 357"/>
                <a:gd name="T83" fmla="*/ 188 h 374"/>
                <a:gd name="T84" fmla="*/ 143 w 357"/>
                <a:gd name="T85" fmla="*/ 187 h 374"/>
                <a:gd name="T86" fmla="*/ 166 w 357"/>
                <a:gd name="T87" fmla="*/ 187 h 374"/>
                <a:gd name="T88" fmla="*/ 190 w 357"/>
                <a:gd name="T89" fmla="*/ 188 h 374"/>
                <a:gd name="T90" fmla="*/ 213 w 357"/>
                <a:gd name="T91" fmla="*/ 189 h 374"/>
                <a:gd name="T92" fmla="*/ 236 w 357"/>
                <a:gd name="T93" fmla="*/ 189 h 374"/>
                <a:gd name="T94" fmla="*/ 259 w 357"/>
                <a:gd name="T95" fmla="*/ 188 h 374"/>
                <a:gd name="T96" fmla="*/ 267 w 357"/>
                <a:gd name="T97" fmla="*/ 192 h 374"/>
                <a:gd name="T98" fmla="*/ 275 w 357"/>
                <a:gd name="T99" fmla="*/ 200 h 374"/>
                <a:gd name="T100" fmla="*/ 237 w 357"/>
                <a:gd name="T101" fmla="*/ 361 h 374"/>
                <a:gd name="T102" fmla="*/ 236 w 357"/>
                <a:gd name="T103" fmla="*/ 362 h 374"/>
                <a:gd name="T104" fmla="*/ 233 w 357"/>
                <a:gd name="T105" fmla="*/ 366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7" h="374">
                  <a:moveTo>
                    <a:pt x="340" y="374"/>
                  </a:moveTo>
                  <a:lnTo>
                    <a:pt x="341" y="374"/>
                  </a:lnTo>
                  <a:lnTo>
                    <a:pt x="343" y="373"/>
                  </a:lnTo>
                  <a:lnTo>
                    <a:pt x="346" y="372"/>
                  </a:lnTo>
                  <a:lnTo>
                    <a:pt x="348" y="370"/>
                  </a:lnTo>
                  <a:lnTo>
                    <a:pt x="349" y="370"/>
                  </a:lnTo>
                  <a:lnTo>
                    <a:pt x="350" y="369"/>
                  </a:lnTo>
                  <a:lnTo>
                    <a:pt x="352" y="368"/>
                  </a:lnTo>
                  <a:lnTo>
                    <a:pt x="353" y="366"/>
                  </a:lnTo>
                  <a:lnTo>
                    <a:pt x="316" y="339"/>
                  </a:lnTo>
                  <a:lnTo>
                    <a:pt x="318" y="34"/>
                  </a:lnTo>
                  <a:lnTo>
                    <a:pt x="357" y="8"/>
                  </a:lnTo>
                  <a:lnTo>
                    <a:pt x="241" y="4"/>
                  </a:lnTo>
                  <a:lnTo>
                    <a:pt x="238" y="6"/>
                  </a:lnTo>
                  <a:lnTo>
                    <a:pt x="236" y="7"/>
                  </a:lnTo>
                  <a:lnTo>
                    <a:pt x="235" y="9"/>
                  </a:lnTo>
                  <a:lnTo>
                    <a:pt x="235" y="12"/>
                  </a:lnTo>
                  <a:lnTo>
                    <a:pt x="240" y="16"/>
                  </a:lnTo>
                  <a:lnTo>
                    <a:pt x="247" y="16"/>
                  </a:lnTo>
                  <a:lnTo>
                    <a:pt x="256" y="17"/>
                  </a:lnTo>
                  <a:lnTo>
                    <a:pt x="263" y="22"/>
                  </a:lnTo>
                  <a:lnTo>
                    <a:pt x="269" y="38"/>
                  </a:lnTo>
                  <a:lnTo>
                    <a:pt x="273" y="55"/>
                  </a:lnTo>
                  <a:lnTo>
                    <a:pt x="275" y="74"/>
                  </a:lnTo>
                  <a:lnTo>
                    <a:pt x="276" y="93"/>
                  </a:lnTo>
                  <a:lnTo>
                    <a:pt x="276" y="112"/>
                  </a:lnTo>
                  <a:lnTo>
                    <a:pt x="274" y="131"/>
                  </a:lnTo>
                  <a:lnTo>
                    <a:pt x="273" y="150"/>
                  </a:lnTo>
                  <a:lnTo>
                    <a:pt x="271" y="167"/>
                  </a:lnTo>
                  <a:lnTo>
                    <a:pt x="83" y="167"/>
                  </a:lnTo>
                  <a:lnTo>
                    <a:pt x="83" y="34"/>
                  </a:lnTo>
                  <a:lnTo>
                    <a:pt x="84" y="29"/>
                  </a:lnTo>
                  <a:lnTo>
                    <a:pt x="86" y="25"/>
                  </a:lnTo>
                  <a:lnTo>
                    <a:pt x="90" y="22"/>
                  </a:lnTo>
                  <a:lnTo>
                    <a:pt x="94" y="20"/>
                  </a:lnTo>
                  <a:lnTo>
                    <a:pt x="99" y="17"/>
                  </a:lnTo>
                  <a:lnTo>
                    <a:pt x="104" y="15"/>
                  </a:lnTo>
                  <a:lnTo>
                    <a:pt x="109" y="12"/>
                  </a:lnTo>
                  <a:lnTo>
                    <a:pt x="114" y="8"/>
                  </a:lnTo>
                  <a:lnTo>
                    <a:pt x="8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1" y="8"/>
                  </a:lnTo>
                  <a:lnTo>
                    <a:pt x="28" y="22"/>
                  </a:lnTo>
                  <a:lnTo>
                    <a:pt x="31" y="41"/>
                  </a:lnTo>
                  <a:lnTo>
                    <a:pt x="33" y="60"/>
                  </a:lnTo>
                  <a:lnTo>
                    <a:pt x="35" y="80"/>
                  </a:lnTo>
                  <a:lnTo>
                    <a:pt x="36" y="100"/>
                  </a:lnTo>
                  <a:lnTo>
                    <a:pt x="37" y="119"/>
                  </a:lnTo>
                  <a:lnTo>
                    <a:pt x="38" y="140"/>
                  </a:lnTo>
                  <a:lnTo>
                    <a:pt x="39" y="160"/>
                  </a:lnTo>
                  <a:lnTo>
                    <a:pt x="39" y="180"/>
                  </a:lnTo>
                  <a:lnTo>
                    <a:pt x="38" y="202"/>
                  </a:lnTo>
                  <a:lnTo>
                    <a:pt x="38" y="222"/>
                  </a:lnTo>
                  <a:lnTo>
                    <a:pt x="37" y="243"/>
                  </a:lnTo>
                  <a:lnTo>
                    <a:pt x="37" y="264"/>
                  </a:lnTo>
                  <a:lnTo>
                    <a:pt x="36" y="284"/>
                  </a:lnTo>
                  <a:lnTo>
                    <a:pt x="34" y="305"/>
                  </a:lnTo>
                  <a:lnTo>
                    <a:pt x="33" y="325"/>
                  </a:lnTo>
                  <a:lnTo>
                    <a:pt x="32" y="346"/>
                  </a:lnTo>
                  <a:lnTo>
                    <a:pt x="1" y="359"/>
                  </a:lnTo>
                  <a:lnTo>
                    <a:pt x="0" y="361"/>
                  </a:lnTo>
                  <a:lnTo>
                    <a:pt x="0" y="363"/>
                  </a:lnTo>
                  <a:lnTo>
                    <a:pt x="0" y="366"/>
                  </a:lnTo>
                  <a:lnTo>
                    <a:pt x="1" y="369"/>
                  </a:lnTo>
                  <a:lnTo>
                    <a:pt x="109" y="369"/>
                  </a:lnTo>
                  <a:lnTo>
                    <a:pt x="113" y="368"/>
                  </a:lnTo>
                  <a:lnTo>
                    <a:pt x="113" y="365"/>
                  </a:lnTo>
                  <a:lnTo>
                    <a:pt x="111" y="363"/>
                  </a:lnTo>
                  <a:lnTo>
                    <a:pt x="109" y="361"/>
                  </a:lnTo>
                  <a:lnTo>
                    <a:pt x="104" y="359"/>
                  </a:lnTo>
                  <a:lnTo>
                    <a:pt x="99" y="357"/>
                  </a:lnTo>
                  <a:lnTo>
                    <a:pt x="95" y="355"/>
                  </a:lnTo>
                  <a:lnTo>
                    <a:pt x="91" y="353"/>
                  </a:lnTo>
                  <a:lnTo>
                    <a:pt x="87" y="350"/>
                  </a:lnTo>
                  <a:lnTo>
                    <a:pt x="83" y="347"/>
                  </a:lnTo>
                  <a:lnTo>
                    <a:pt x="80" y="342"/>
                  </a:lnTo>
                  <a:lnTo>
                    <a:pt x="78" y="337"/>
                  </a:lnTo>
                  <a:lnTo>
                    <a:pt x="78" y="197"/>
                  </a:lnTo>
                  <a:lnTo>
                    <a:pt x="88" y="194"/>
                  </a:lnTo>
                  <a:lnTo>
                    <a:pt x="98" y="191"/>
                  </a:lnTo>
                  <a:lnTo>
                    <a:pt x="109" y="189"/>
                  </a:lnTo>
                  <a:lnTo>
                    <a:pt x="120" y="188"/>
                  </a:lnTo>
                  <a:lnTo>
                    <a:pt x="131" y="187"/>
                  </a:lnTo>
                  <a:lnTo>
                    <a:pt x="143" y="187"/>
                  </a:lnTo>
                  <a:lnTo>
                    <a:pt x="155" y="187"/>
                  </a:lnTo>
                  <a:lnTo>
                    <a:pt x="166" y="187"/>
                  </a:lnTo>
                  <a:lnTo>
                    <a:pt x="178" y="187"/>
                  </a:lnTo>
                  <a:lnTo>
                    <a:pt x="190" y="188"/>
                  </a:lnTo>
                  <a:lnTo>
                    <a:pt x="201" y="188"/>
                  </a:lnTo>
                  <a:lnTo>
                    <a:pt x="213" y="189"/>
                  </a:lnTo>
                  <a:lnTo>
                    <a:pt x="224" y="189"/>
                  </a:lnTo>
                  <a:lnTo>
                    <a:pt x="236" y="189"/>
                  </a:lnTo>
                  <a:lnTo>
                    <a:pt x="247" y="189"/>
                  </a:lnTo>
                  <a:lnTo>
                    <a:pt x="259" y="188"/>
                  </a:lnTo>
                  <a:lnTo>
                    <a:pt x="263" y="189"/>
                  </a:lnTo>
                  <a:lnTo>
                    <a:pt x="267" y="192"/>
                  </a:lnTo>
                  <a:lnTo>
                    <a:pt x="272" y="196"/>
                  </a:lnTo>
                  <a:lnTo>
                    <a:pt x="275" y="200"/>
                  </a:lnTo>
                  <a:lnTo>
                    <a:pt x="266" y="349"/>
                  </a:lnTo>
                  <a:lnTo>
                    <a:pt x="237" y="361"/>
                  </a:lnTo>
                  <a:lnTo>
                    <a:pt x="237" y="361"/>
                  </a:lnTo>
                  <a:lnTo>
                    <a:pt x="236" y="362"/>
                  </a:lnTo>
                  <a:lnTo>
                    <a:pt x="234" y="364"/>
                  </a:lnTo>
                  <a:lnTo>
                    <a:pt x="233" y="366"/>
                  </a:lnTo>
                  <a:lnTo>
                    <a:pt x="340" y="37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609" y="457"/>
              <a:ext cx="24" cy="38"/>
            </a:xfrm>
            <a:custGeom>
              <a:avLst/>
              <a:gdLst>
                <a:gd name="T0" fmla="*/ 200 w 216"/>
                <a:gd name="T1" fmla="*/ 364 h 372"/>
                <a:gd name="T2" fmla="*/ 215 w 216"/>
                <a:gd name="T3" fmla="*/ 322 h 372"/>
                <a:gd name="T4" fmla="*/ 211 w 216"/>
                <a:gd name="T5" fmla="*/ 319 h 372"/>
                <a:gd name="T6" fmla="*/ 205 w 216"/>
                <a:gd name="T7" fmla="*/ 319 h 372"/>
                <a:gd name="T8" fmla="*/ 198 w 216"/>
                <a:gd name="T9" fmla="*/ 326 h 372"/>
                <a:gd name="T10" fmla="*/ 183 w 216"/>
                <a:gd name="T11" fmla="*/ 337 h 372"/>
                <a:gd name="T12" fmla="*/ 156 w 216"/>
                <a:gd name="T13" fmla="*/ 346 h 372"/>
                <a:gd name="T14" fmla="*/ 127 w 216"/>
                <a:gd name="T15" fmla="*/ 350 h 372"/>
                <a:gd name="T16" fmla="*/ 98 w 216"/>
                <a:gd name="T17" fmla="*/ 349 h 372"/>
                <a:gd name="T18" fmla="*/ 77 w 216"/>
                <a:gd name="T19" fmla="*/ 331 h 372"/>
                <a:gd name="T20" fmla="*/ 78 w 216"/>
                <a:gd name="T21" fmla="*/ 325 h 372"/>
                <a:gd name="T22" fmla="*/ 82 w 216"/>
                <a:gd name="T23" fmla="*/ 318 h 372"/>
                <a:gd name="T24" fmla="*/ 90 w 216"/>
                <a:gd name="T25" fmla="*/ 193 h 372"/>
                <a:gd name="T26" fmla="*/ 108 w 216"/>
                <a:gd name="T27" fmla="*/ 189 h 372"/>
                <a:gd name="T28" fmla="*/ 130 w 216"/>
                <a:gd name="T29" fmla="*/ 190 h 372"/>
                <a:gd name="T30" fmla="*/ 152 w 216"/>
                <a:gd name="T31" fmla="*/ 193 h 372"/>
                <a:gd name="T32" fmla="*/ 168 w 216"/>
                <a:gd name="T33" fmla="*/ 196 h 372"/>
                <a:gd name="T34" fmla="*/ 177 w 216"/>
                <a:gd name="T35" fmla="*/ 203 h 372"/>
                <a:gd name="T36" fmla="*/ 181 w 216"/>
                <a:gd name="T37" fmla="*/ 211 h 372"/>
                <a:gd name="T38" fmla="*/ 181 w 216"/>
                <a:gd name="T39" fmla="*/ 215 h 372"/>
                <a:gd name="T40" fmla="*/ 185 w 216"/>
                <a:gd name="T41" fmla="*/ 218 h 372"/>
                <a:gd name="T42" fmla="*/ 190 w 216"/>
                <a:gd name="T43" fmla="*/ 213 h 372"/>
                <a:gd name="T44" fmla="*/ 189 w 216"/>
                <a:gd name="T45" fmla="*/ 143 h 372"/>
                <a:gd name="T46" fmla="*/ 181 w 216"/>
                <a:gd name="T47" fmla="*/ 147 h 372"/>
                <a:gd name="T48" fmla="*/ 174 w 216"/>
                <a:gd name="T49" fmla="*/ 156 h 372"/>
                <a:gd name="T50" fmla="*/ 166 w 216"/>
                <a:gd name="T51" fmla="*/ 165 h 372"/>
                <a:gd name="T52" fmla="*/ 154 w 216"/>
                <a:gd name="T53" fmla="*/ 168 h 372"/>
                <a:gd name="T54" fmla="*/ 136 w 216"/>
                <a:gd name="T55" fmla="*/ 167 h 372"/>
                <a:gd name="T56" fmla="*/ 119 w 216"/>
                <a:gd name="T57" fmla="*/ 169 h 372"/>
                <a:gd name="T58" fmla="*/ 102 w 216"/>
                <a:gd name="T59" fmla="*/ 169 h 372"/>
                <a:gd name="T60" fmla="*/ 85 w 216"/>
                <a:gd name="T61" fmla="*/ 167 h 372"/>
                <a:gd name="T62" fmla="*/ 171 w 216"/>
                <a:gd name="T63" fmla="*/ 28 h 372"/>
                <a:gd name="T64" fmla="*/ 182 w 216"/>
                <a:gd name="T65" fmla="*/ 35 h 372"/>
                <a:gd name="T66" fmla="*/ 192 w 216"/>
                <a:gd name="T67" fmla="*/ 45 h 372"/>
                <a:gd name="T68" fmla="*/ 195 w 216"/>
                <a:gd name="T69" fmla="*/ 45 h 372"/>
                <a:gd name="T70" fmla="*/ 199 w 216"/>
                <a:gd name="T71" fmla="*/ 44 h 372"/>
                <a:gd name="T72" fmla="*/ 181 w 216"/>
                <a:gd name="T73" fmla="*/ 2 h 372"/>
                <a:gd name="T74" fmla="*/ 151 w 216"/>
                <a:gd name="T75" fmla="*/ 0 h 372"/>
                <a:gd name="T76" fmla="*/ 122 w 216"/>
                <a:gd name="T77" fmla="*/ 1 h 372"/>
                <a:gd name="T78" fmla="*/ 92 w 216"/>
                <a:gd name="T79" fmla="*/ 2 h 372"/>
                <a:gd name="T80" fmla="*/ 68 w 216"/>
                <a:gd name="T81" fmla="*/ 1 h 372"/>
                <a:gd name="T82" fmla="*/ 49 w 216"/>
                <a:gd name="T83" fmla="*/ 1 h 372"/>
                <a:gd name="T84" fmla="*/ 32 w 216"/>
                <a:gd name="T85" fmla="*/ 2 h 372"/>
                <a:gd name="T86" fmla="*/ 15 w 216"/>
                <a:gd name="T87" fmla="*/ 2 h 372"/>
                <a:gd name="T88" fmla="*/ 4 w 216"/>
                <a:gd name="T89" fmla="*/ 4 h 372"/>
                <a:gd name="T90" fmla="*/ 0 w 216"/>
                <a:gd name="T91" fmla="*/ 7 h 372"/>
                <a:gd name="T92" fmla="*/ 4 w 216"/>
                <a:gd name="T93" fmla="*/ 14 h 372"/>
                <a:gd name="T94" fmla="*/ 17 w 216"/>
                <a:gd name="T95" fmla="*/ 16 h 372"/>
                <a:gd name="T96" fmla="*/ 30 w 216"/>
                <a:gd name="T97" fmla="*/ 32 h 372"/>
                <a:gd name="T98" fmla="*/ 38 w 216"/>
                <a:gd name="T99" fmla="*/ 61 h 372"/>
                <a:gd name="T100" fmla="*/ 41 w 216"/>
                <a:gd name="T101" fmla="*/ 91 h 372"/>
                <a:gd name="T102" fmla="*/ 41 w 216"/>
                <a:gd name="T103" fmla="*/ 122 h 372"/>
                <a:gd name="T104" fmla="*/ 40 w 216"/>
                <a:gd name="T105" fmla="*/ 155 h 372"/>
                <a:gd name="T106" fmla="*/ 38 w 216"/>
                <a:gd name="T107" fmla="*/ 188 h 372"/>
                <a:gd name="T108" fmla="*/ 36 w 216"/>
                <a:gd name="T109" fmla="*/ 220 h 372"/>
                <a:gd name="T110" fmla="*/ 37 w 216"/>
                <a:gd name="T111" fmla="*/ 252 h 372"/>
                <a:gd name="T112" fmla="*/ 36 w 216"/>
                <a:gd name="T113" fmla="*/ 278 h 372"/>
                <a:gd name="T114" fmla="*/ 35 w 216"/>
                <a:gd name="T115" fmla="*/ 301 h 372"/>
                <a:gd name="T116" fmla="*/ 35 w 216"/>
                <a:gd name="T117" fmla="*/ 323 h 372"/>
                <a:gd name="T118" fmla="*/ 32 w 216"/>
                <a:gd name="T119" fmla="*/ 344 h 372"/>
                <a:gd name="T120" fmla="*/ 0 w 216"/>
                <a:gd name="T121" fmla="*/ 364 h 372"/>
                <a:gd name="T122" fmla="*/ 1 w 216"/>
                <a:gd name="T123" fmla="*/ 370 h 372"/>
                <a:gd name="T124" fmla="*/ 7 w 216"/>
                <a:gd name="T125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6" h="372">
                  <a:moveTo>
                    <a:pt x="7" y="372"/>
                  </a:moveTo>
                  <a:lnTo>
                    <a:pt x="200" y="364"/>
                  </a:lnTo>
                  <a:lnTo>
                    <a:pt x="216" y="323"/>
                  </a:lnTo>
                  <a:lnTo>
                    <a:pt x="215" y="322"/>
                  </a:lnTo>
                  <a:lnTo>
                    <a:pt x="214" y="320"/>
                  </a:lnTo>
                  <a:lnTo>
                    <a:pt x="211" y="319"/>
                  </a:lnTo>
                  <a:lnTo>
                    <a:pt x="209" y="318"/>
                  </a:lnTo>
                  <a:lnTo>
                    <a:pt x="205" y="319"/>
                  </a:lnTo>
                  <a:lnTo>
                    <a:pt x="202" y="322"/>
                  </a:lnTo>
                  <a:lnTo>
                    <a:pt x="198" y="326"/>
                  </a:lnTo>
                  <a:lnTo>
                    <a:pt x="195" y="331"/>
                  </a:lnTo>
                  <a:lnTo>
                    <a:pt x="183" y="337"/>
                  </a:lnTo>
                  <a:lnTo>
                    <a:pt x="170" y="342"/>
                  </a:lnTo>
                  <a:lnTo>
                    <a:pt x="156" y="346"/>
                  </a:lnTo>
                  <a:lnTo>
                    <a:pt x="141" y="348"/>
                  </a:lnTo>
                  <a:lnTo>
                    <a:pt x="127" y="350"/>
                  </a:lnTo>
                  <a:lnTo>
                    <a:pt x="112" y="350"/>
                  </a:lnTo>
                  <a:lnTo>
                    <a:pt x="98" y="349"/>
                  </a:lnTo>
                  <a:lnTo>
                    <a:pt x="85" y="347"/>
                  </a:lnTo>
                  <a:lnTo>
                    <a:pt x="77" y="331"/>
                  </a:lnTo>
                  <a:lnTo>
                    <a:pt x="78" y="328"/>
                  </a:lnTo>
                  <a:lnTo>
                    <a:pt x="78" y="325"/>
                  </a:lnTo>
                  <a:lnTo>
                    <a:pt x="80" y="322"/>
                  </a:lnTo>
                  <a:lnTo>
                    <a:pt x="82" y="318"/>
                  </a:lnTo>
                  <a:lnTo>
                    <a:pt x="82" y="198"/>
                  </a:lnTo>
                  <a:lnTo>
                    <a:pt x="90" y="193"/>
                  </a:lnTo>
                  <a:lnTo>
                    <a:pt x="98" y="190"/>
                  </a:lnTo>
                  <a:lnTo>
                    <a:pt x="108" y="189"/>
                  </a:lnTo>
                  <a:lnTo>
                    <a:pt x="119" y="189"/>
                  </a:lnTo>
                  <a:lnTo>
                    <a:pt x="130" y="190"/>
                  </a:lnTo>
                  <a:lnTo>
                    <a:pt x="141" y="191"/>
                  </a:lnTo>
                  <a:lnTo>
                    <a:pt x="152" y="193"/>
                  </a:lnTo>
                  <a:lnTo>
                    <a:pt x="163" y="195"/>
                  </a:lnTo>
                  <a:lnTo>
                    <a:pt x="168" y="196"/>
                  </a:lnTo>
                  <a:lnTo>
                    <a:pt x="172" y="199"/>
                  </a:lnTo>
                  <a:lnTo>
                    <a:pt x="177" y="203"/>
                  </a:lnTo>
                  <a:lnTo>
                    <a:pt x="181" y="209"/>
                  </a:lnTo>
                  <a:lnTo>
                    <a:pt x="181" y="211"/>
                  </a:lnTo>
                  <a:lnTo>
                    <a:pt x="181" y="213"/>
                  </a:lnTo>
                  <a:lnTo>
                    <a:pt x="181" y="215"/>
                  </a:lnTo>
                  <a:lnTo>
                    <a:pt x="181" y="217"/>
                  </a:lnTo>
                  <a:lnTo>
                    <a:pt x="185" y="218"/>
                  </a:lnTo>
                  <a:lnTo>
                    <a:pt x="188" y="216"/>
                  </a:lnTo>
                  <a:lnTo>
                    <a:pt x="190" y="213"/>
                  </a:lnTo>
                  <a:lnTo>
                    <a:pt x="192" y="209"/>
                  </a:lnTo>
                  <a:lnTo>
                    <a:pt x="189" y="143"/>
                  </a:lnTo>
                  <a:lnTo>
                    <a:pt x="185" y="144"/>
                  </a:lnTo>
                  <a:lnTo>
                    <a:pt x="181" y="147"/>
                  </a:lnTo>
                  <a:lnTo>
                    <a:pt x="177" y="151"/>
                  </a:lnTo>
                  <a:lnTo>
                    <a:pt x="174" y="156"/>
                  </a:lnTo>
                  <a:lnTo>
                    <a:pt x="170" y="161"/>
                  </a:lnTo>
                  <a:lnTo>
                    <a:pt x="166" y="165"/>
                  </a:lnTo>
                  <a:lnTo>
                    <a:pt x="160" y="167"/>
                  </a:lnTo>
                  <a:lnTo>
                    <a:pt x="154" y="168"/>
                  </a:lnTo>
                  <a:lnTo>
                    <a:pt x="145" y="167"/>
                  </a:lnTo>
                  <a:lnTo>
                    <a:pt x="136" y="167"/>
                  </a:lnTo>
                  <a:lnTo>
                    <a:pt x="127" y="168"/>
                  </a:lnTo>
                  <a:lnTo>
                    <a:pt x="119" y="169"/>
                  </a:lnTo>
                  <a:lnTo>
                    <a:pt x="110" y="169"/>
                  </a:lnTo>
                  <a:lnTo>
                    <a:pt x="102" y="169"/>
                  </a:lnTo>
                  <a:lnTo>
                    <a:pt x="94" y="169"/>
                  </a:lnTo>
                  <a:lnTo>
                    <a:pt x="85" y="167"/>
                  </a:lnTo>
                  <a:lnTo>
                    <a:pt x="85" y="28"/>
                  </a:lnTo>
                  <a:lnTo>
                    <a:pt x="171" y="28"/>
                  </a:lnTo>
                  <a:lnTo>
                    <a:pt x="177" y="30"/>
                  </a:lnTo>
                  <a:lnTo>
                    <a:pt x="182" y="35"/>
                  </a:lnTo>
                  <a:lnTo>
                    <a:pt x="186" y="41"/>
                  </a:lnTo>
                  <a:lnTo>
                    <a:pt x="192" y="45"/>
                  </a:lnTo>
                  <a:lnTo>
                    <a:pt x="193" y="45"/>
                  </a:lnTo>
                  <a:lnTo>
                    <a:pt x="195" y="45"/>
                  </a:lnTo>
                  <a:lnTo>
                    <a:pt x="197" y="45"/>
                  </a:lnTo>
                  <a:lnTo>
                    <a:pt x="199" y="44"/>
                  </a:lnTo>
                  <a:lnTo>
                    <a:pt x="194" y="6"/>
                  </a:lnTo>
                  <a:lnTo>
                    <a:pt x="181" y="2"/>
                  </a:lnTo>
                  <a:lnTo>
                    <a:pt x="166" y="1"/>
                  </a:lnTo>
                  <a:lnTo>
                    <a:pt x="151" y="0"/>
                  </a:lnTo>
                  <a:lnTo>
                    <a:pt x="137" y="0"/>
                  </a:lnTo>
                  <a:lnTo>
                    <a:pt x="122" y="1"/>
                  </a:lnTo>
                  <a:lnTo>
                    <a:pt x="107" y="1"/>
                  </a:lnTo>
                  <a:lnTo>
                    <a:pt x="92" y="2"/>
                  </a:lnTo>
                  <a:lnTo>
                    <a:pt x="77" y="1"/>
                  </a:lnTo>
                  <a:lnTo>
                    <a:pt x="68" y="1"/>
                  </a:lnTo>
                  <a:lnTo>
                    <a:pt x="58" y="1"/>
                  </a:lnTo>
                  <a:lnTo>
                    <a:pt x="49" y="1"/>
                  </a:lnTo>
                  <a:lnTo>
                    <a:pt x="41" y="1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15" y="2"/>
                  </a:lnTo>
                  <a:lnTo>
                    <a:pt x="7" y="2"/>
                  </a:lnTo>
                  <a:lnTo>
                    <a:pt x="4" y="4"/>
                  </a:lnTo>
                  <a:lnTo>
                    <a:pt x="1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10" y="15"/>
                  </a:lnTo>
                  <a:lnTo>
                    <a:pt x="17" y="16"/>
                  </a:lnTo>
                  <a:lnTo>
                    <a:pt x="24" y="19"/>
                  </a:lnTo>
                  <a:lnTo>
                    <a:pt x="30" y="32"/>
                  </a:lnTo>
                  <a:lnTo>
                    <a:pt x="34" y="46"/>
                  </a:lnTo>
                  <a:lnTo>
                    <a:pt x="38" y="61"/>
                  </a:lnTo>
                  <a:lnTo>
                    <a:pt x="40" y="76"/>
                  </a:lnTo>
                  <a:lnTo>
                    <a:pt x="41" y="91"/>
                  </a:lnTo>
                  <a:lnTo>
                    <a:pt x="41" y="107"/>
                  </a:lnTo>
                  <a:lnTo>
                    <a:pt x="41" y="122"/>
                  </a:lnTo>
                  <a:lnTo>
                    <a:pt x="41" y="139"/>
                  </a:lnTo>
                  <a:lnTo>
                    <a:pt x="40" y="155"/>
                  </a:lnTo>
                  <a:lnTo>
                    <a:pt x="39" y="171"/>
                  </a:lnTo>
                  <a:lnTo>
                    <a:pt x="38" y="188"/>
                  </a:lnTo>
                  <a:lnTo>
                    <a:pt x="37" y="204"/>
                  </a:lnTo>
                  <a:lnTo>
                    <a:pt x="36" y="220"/>
                  </a:lnTo>
                  <a:lnTo>
                    <a:pt x="36" y="236"/>
                  </a:lnTo>
                  <a:lnTo>
                    <a:pt x="37" y="252"/>
                  </a:lnTo>
                  <a:lnTo>
                    <a:pt x="38" y="267"/>
                  </a:lnTo>
                  <a:lnTo>
                    <a:pt x="36" y="278"/>
                  </a:lnTo>
                  <a:lnTo>
                    <a:pt x="35" y="290"/>
                  </a:lnTo>
                  <a:lnTo>
                    <a:pt x="35" y="301"/>
                  </a:lnTo>
                  <a:lnTo>
                    <a:pt x="35" y="312"/>
                  </a:lnTo>
                  <a:lnTo>
                    <a:pt x="35" y="323"/>
                  </a:lnTo>
                  <a:lnTo>
                    <a:pt x="34" y="333"/>
                  </a:lnTo>
                  <a:lnTo>
                    <a:pt x="32" y="344"/>
                  </a:lnTo>
                  <a:lnTo>
                    <a:pt x="28" y="353"/>
                  </a:lnTo>
                  <a:lnTo>
                    <a:pt x="0" y="364"/>
                  </a:lnTo>
                  <a:lnTo>
                    <a:pt x="0" y="367"/>
                  </a:lnTo>
                  <a:lnTo>
                    <a:pt x="1" y="370"/>
                  </a:lnTo>
                  <a:lnTo>
                    <a:pt x="4" y="372"/>
                  </a:lnTo>
                  <a:lnTo>
                    <a:pt x="7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525" y="456"/>
              <a:ext cx="35" cy="38"/>
            </a:xfrm>
            <a:custGeom>
              <a:avLst/>
              <a:gdLst>
                <a:gd name="T0" fmla="*/ 213 w 316"/>
                <a:gd name="T1" fmla="*/ 378 h 378"/>
                <a:gd name="T2" fmla="*/ 208 w 316"/>
                <a:gd name="T3" fmla="*/ 368 h 378"/>
                <a:gd name="T4" fmla="*/ 193 w 316"/>
                <a:gd name="T5" fmla="*/ 361 h 378"/>
                <a:gd name="T6" fmla="*/ 185 w 316"/>
                <a:gd name="T7" fmla="*/ 334 h 378"/>
                <a:gd name="T8" fmla="*/ 181 w 316"/>
                <a:gd name="T9" fmla="*/ 306 h 378"/>
                <a:gd name="T10" fmla="*/ 181 w 316"/>
                <a:gd name="T11" fmla="*/ 278 h 378"/>
                <a:gd name="T12" fmla="*/ 181 w 316"/>
                <a:gd name="T13" fmla="*/ 248 h 378"/>
                <a:gd name="T14" fmla="*/ 183 w 316"/>
                <a:gd name="T15" fmla="*/ 220 h 378"/>
                <a:gd name="T16" fmla="*/ 184 w 316"/>
                <a:gd name="T17" fmla="*/ 190 h 378"/>
                <a:gd name="T18" fmla="*/ 184 w 316"/>
                <a:gd name="T19" fmla="*/ 162 h 378"/>
                <a:gd name="T20" fmla="*/ 181 w 316"/>
                <a:gd name="T21" fmla="*/ 133 h 378"/>
                <a:gd name="T22" fmla="*/ 181 w 316"/>
                <a:gd name="T23" fmla="*/ 109 h 378"/>
                <a:gd name="T24" fmla="*/ 180 w 316"/>
                <a:gd name="T25" fmla="*/ 83 h 378"/>
                <a:gd name="T26" fmla="*/ 180 w 316"/>
                <a:gd name="T27" fmla="*/ 60 h 378"/>
                <a:gd name="T28" fmla="*/ 184 w 316"/>
                <a:gd name="T29" fmla="*/ 38 h 378"/>
                <a:gd name="T30" fmla="*/ 287 w 316"/>
                <a:gd name="T31" fmla="*/ 43 h 378"/>
                <a:gd name="T32" fmla="*/ 292 w 316"/>
                <a:gd name="T33" fmla="*/ 50 h 378"/>
                <a:gd name="T34" fmla="*/ 294 w 316"/>
                <a:gd name="T35" fmla="*/ 59 h 378"/>
                <a:gd name="T36" fmla="*/ 294 w 316"/>
                <a:gd name="T37" fmla="*/ 69 h 378"/>
                <a:gd name="T38" fmla="*/ 294 w 316"/>
                <a:gd name="T39" fmla="*/ 76 h 378"/>
                <a:gd name="T40" fmla="*/ 297 w 316"/>
                <a:gd name="T41" fmla="*/ 78 h 378"/>
                <a:gd name="T42" fmla="*/ 316 w 316"/>
                <a:gd name="T43" fmla="*/ 8 h 378"/>
                <a:gd name="T44" fmla="*/ 281 w 316"/>
                <a:gd name="T45" fmla="*/ 9 h 378"/>
                <a:gd name="T46" fmla="*/ 244 w 316"/>
                <a:gd name="T47" fmla="*/ 11 h 378"/>
                <a:gd name="T48" fmla="*/ 208 w 316"/>
                <a:gd name="T49" fmla="*/ 12 h 378"/>
                <a:gd name="T50" fmla="*/ 171 w 316"/>
                <a:gd name="T51" fmla="*/ 13 h 378"/>
                <a:gd name="T52" fmla="*/ 133 w 316"/>
                <a:gd name="T53" fmla="*/ 13 h 378"/>
                <a:gd name="T54" fmla="*/ 96 w 316"/>
                <a:gd name="T55" fmla="*/ 11 h 378"/>
                <a:gd name="T56" fmla="*/ 60 w 316"/>
                <a:gd name="T57" fmla="*/ 8 h 378"/>
                <a:gd name="T58" fmla="*/ 24 w 316"/>
                <a:gd name="T59" fmla="*/ 2 h 378"/>
                <a:gd name="T60" fmla="*/ 18 w 316"/>
                <a:gd name="T61" fmla="*/ 1 h 378"/>
                <a:gd name="T62" fmla="*/ 15 w 316"/>
                <a:gd name="T63" fmla="*/ 0 h 378"/>
                <a:gd name="T64" fmla="*/ 1 w 316"/>
                <a:gd name="T65" fmla="*/ 69 h 378"/>
                <a:gd name="T66" fmla="*/ 4 w 316"/>
                <a:gd name="T67" fmla="*/ 71 h 378"/>
                <a:gd name="T68" fmla="*/ 19 w 316"/>
                <a:gd name="T69" fmla="*/ 50 h 378"/>
                <a:gd name="T70" fmla="*/ 44 w 316"/>
                <a:gd name="T71" fmla="*/ 38 h 378"/>
                <a:gd name="T72" fmla="*/ 73 w 316"/>
                <a:gd name="T73" fmla="*/ 34 h 378"/>
                <a:gd name="T74" fmla="*/ 102 w 316"/>
                <a:gd name="T75" fmla="*/ 34 h 378"/>
                <a:gd name="T76" fmla="*/ 131 w 316"/>
                <a:gd name="T77" fmla="*/ 34 h 378"/>
                <a:gd name="T78" fmla="*/ 135 w 316"/>
                <a:gd name="T79" fmla="*/ 37 h 378"/>
                <a:gd name="T80" fmla="*/ 140 w 316"/>
                <a:gd name="T81" fmla="*/ 43 h 378"/>
                <a:gd name="T82" fmla="*/ 126 w 316"/>
                <a:gd name="T83" fmla="*/ 362 h 378"/>
                <a:gd name="T84" fmla="*/ 113 w 316"/>
                <a:gd name="T85" fmla="*/ 365 h 378"/>
                <a:gd name="T86" fmla="*/ 104 w 316"/>
                <a:gd name="T87" fmla="*/ 369 h 378"/>
                <a:gd name="T88" fmla="*/ 102 w 316"/>
                <a:gd name="T89" fmla="*/ 375 h 378"/>
                <a:gd name="T90" fmla="*/ 103 w 316"/>
                <a:gd name="T91" fmla="*/ 378 h 378"/>
                <a:gd name="T92" fmla="*/ 105 w 316"/>
                <a:gd name="T93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16" h="378">
                  <a:moveTo>
                    <a:pt x="106" y="378"/>
                  </a:moveTo>
                  <a:lnTo>
                    <a:pt x="213" y="378"/>
                  </a:lnTo>
                  <a:lnTo>
                    <a:pt x="214" y="372"/>
                  </a:lnTo>
                  <a:lnTo>
                    <a:pt x="208" y="368"/>
                  </a:lnTo>
                  <a:lnTo>
                    <a:pt x="199" y="365"/>
                  </a:lnTo>
                  <a:lnTo>
                    <a:pt x="193" y="361"/>
                  </a:lnTo>
                  <a:lnTo>
                    <a:pt x="189" y="347"/>
                  </a:lnTo>
                  <a:lnTo>
                    <a:pt x="185" y="334"/>
                  </a:lnTo>
                  <a:lnTo>
                    <a:pt x="183" y="320"/>
                  </a:lnTo>
                  <a:lnTo>
                    <a:pt x="181" y="306"/>
                  </a:lnTo>
                  <a:lnTo>
                    <a:pt x="181" y="292"/>
                  </a:lnTo>
                  <a:lnTo>
                    <a:pt x="181" y="278"/>
                  </a:lnTo>
                  <a:lnTo>
                    <a:pt x="181" y="264"/>
                  </a:lnTo>
                  <a:lnTo>
                    <a:pt x="181" y="248"/>
                  </a:lnTo>
                  <a:lnTo>
                    <a:pt x="182" y="234"/>
                  </a:lnTo>
                  <a:lnTo>
                    <a:pt x="183" y="220"/>
                  </a:lnTo>
                  <a:lnTo>
                    <a:pt x="184" y="206"/>
                  </a:lnTo>
                  <a:lnTo>
                    <a:pt x="184" y="190"/>
                  </a:lnTo>
                  <a:lnTo>
                    <a:pt x="184" y="176"/>
                  </a:lnTo>
                  <a:lnTo>
                    <a:pt x="184" y="162"/>
                  </a:lnTo>
                  <a:lnTo>
                    <a:pt x="183" y="148"/>
                  </a:lnTo>
                  <a:lnTo>
                    <a:pt x="181" y="133"/>
                  </a:lnTo>
                  <a:lnTo>
                    <a:pt x="181" y="121"/>
                  </a:lnTo>
                  <a:lnTo>
                    <a:pt x="181" y="109"/>
                  </a:lnTo>
                  <a:lnTo>
                    <a:pt x="181" y="97"/>
                  </a:lnTo>
                  <a:lnTo>
                    <a:pt x="180" y="83"/>
                  </a:lnTo>
                  <a:lnTo>
                    <a:pt x="180" y="72"/>
                  </a:lnTo>
                  <a:lnTo>
                    <a:pt x="180" y="60"/>
                  </a:lnTo>
                  <a:lnTo>
                    <a:pt x="182" y="49"/>
                  </a:lnTo>
                  <a:lnTo>
                    <a:pt x="184" y="38"/>
                  </a:lnTo>
                  <a:lnTo>
                    <a:pt x="283" y="42"/>
                  </a:lnTo>
                  <a:lnTo>
                    <a:pt x="287" y="43"/>
                  </a:lnTo>
                  <a:lnTo>
                    <a:pt x="290" y="46"/>
                  </a:lnTo>
                  <a:lnTo>
                    <a:pt x="292" y="50"/>
                  </a:lnTo>
                  <a:lnTo>
                    <a:pt x="294" y="54"/>
                  </a:lnTo>
                  <a:lnTo>
                    <a:pt x="294" y="59"/>
                  </a:lnTo>
                  <a:lnTo>
                    <a:pt x="295" y="64"/>
                  </a:lnTo>
                  <a:lnTo>
                    <a:pt x="294" y="69"/>
                  </a:lnTo>
                  <a:lnTo>
                    <a:pt x="293" y="74"/>
                  </a:lnTo>
                  <a:lnTo>
                    <a:pt x="294" y="76"/>
                  </a:lnTo>
                  <a:lnTo>
                    <a:pt x="295" y="77"/>
                  </a:lnTo>
                  <a:lnTo>
                    <a:pt x="297" y="78"/>
                  </a:lnTo>
                  <a:lnTo>
                    <a:pt x="299" y="78"/>
                  </a:lnTo>
                  <a:lnTo>
                    <a:pt x="316" y="8"/>
                  </a:lnTo>
                  <a:lnTo>
                    <a:pt x="299" y="8"/>
                  </a:lnTo>
                  <a:lnTo>
                    <a:pt x="281" y="9"/>
                  </a:lnTo>
                  <a:lnTo>
                    <a:pt x="263" y="10"/>
                  </a:lnTo>
                  <a:lnTo>
                    <a:pt x="244" y="11"/>
                  </a:lnTo>
                  <a:lnTo>
                    <a:pt x="226" y="11"/>
                  </a:lnTo>
                  <a:lnTo>
                    <a:pt x="208" y="12"/>
                  </a:lnTo>
                  <a:lnTo>
                    <a:pt x="189" y="13"/>
                  </a:lnTo>
                  <a:lnTo>
                    <a:pt x="171" y="13"/>
                  </a:lnTo>
                  <a:lnTo>
                    <a:pt x="152" y="13"/>
                  </a:lnTo>
                  <a:lnTo>
                    <a:pt x="133" y="13"/>
                  </a:lnTo>
                  <a:lnTo>
                    <a:pt x="115" y="12"/>
                  </a:lnTo>
                  <a:lnTo>
                    <a:pt x="96" y="11"/>
                  </a:lnTo>
                  <a:lnTo>
                    <a:pt x="78" y="10"/>
                  </a:lnTo>
                  <a:lnTo>
                    <a:pt x="60" y="8"/>
                  </a:lnTo>
                  <a:lnTo>
                    <a:pt x="43" y="5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6" y="0"/>
                  </a:lnTo>
                  <a:lnTo>
                    <a:pt x="15" y="0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2" y="71"/>
                  </a:lnTo>
                  <a:lnTo>
                    <a:pt x="4" y="71"/>
                  </a:lnTo>
                  <a:lnTo>
                    <a:pt x="7" y="70"/>
                  </a:lnTo>
                  <a:lnTo>
                    <a:pt x="19" y="50"/>
                  </a:lnTo>
                  <a:lnTo>
                    <a:pt x="32" y="43"/>
                  </a:lnTo>
                  <a:lnTo>
                    <a:pt x="44" y="38"/>
                  </a:lnTo>
                  <a:lnTo>
                    <a:pt x="58" y="36"/>
                  </a:lnTo>
                  <a:lnTo>
                    <a:pt x="73" y="34"/>
                  </a:lnTo>
                  <a:lnTo>
                    <a:pt x="87" y="34"/>
                  </a:lnTo>
                  <a:lnTo>
                    <a:pt x="102" y="34"/>
                  </a:lnTo>
                  <a:lnTo>
                    <a:pt x="117" y="34"/>
                  </a:lnTo>
                  <a:lnTo>
                    <a:pt x="131" y="34"/>
                  </a:lnTo>
                  <a:lnTo>
                    <a:pt x="133" y="36"/>
                  </a:lnTo>
                  <a:lnTo>
                    <a:pt x="135" y="37"/>
                  </a:lnTo>
                  <a:lnTo>
                    <a:pt x="138" y="40"/>
                  </a:lnTo>
                  <a:lnTo>
                    <a:pt x="140" y="43"/>
                  </a:lnTo>
                  <a:lnTo>
                    <a:pt x="131" y="359"/>
                  </a:lnTo>
                  <a:lnTo>
                    <a:pt x="126" y="362"/>
                  </a:lnTo>
                  <a:lnTo>
                    <a:pt x="120" y="364"/>
                  </a:lnTo>
                  <a:lnTo>
                    <a:pt x="113" y="365"/>
                  </a:lnTo>
                  <a:lnTo>
                    <a:pt x="106" y="367"/>
                  </a:lnTo>
                  <a:lnTo>
                    <a:pt x="104" y="369"/>
                  </a:lnTo>
                  <a:lnTo>
                    <a:pt x="102" y="371"/>
                  </a:lnTo>
                  <a:lnTo>
                    <a:pt x="102" y="375"/>
                  </a:lnTo>
                  <a:lnTo>
                    <a:pt x="102" y="378"/>
                  </a:lnTo>
                  <a:lnTo>
                    <a:pt x="103" y="378"/>
                  </a:lnTo>
                  <a:lnTo>
                    <a:pt x="104" y="378"/>
                  </a:lnTo>
                  <a:lnTo>
                    <a:pt x="105" y="378"/>
                  </a:lnTo>
                  <a:lnTo>
                    <a:pt x="106" y="3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 useBgFill="1">
          <p:nvSpPr>
            <p:cNvPr id="1076" name="Freeform 52"/>
            <p:cNvSpPr>
              <a:spLocks/>
            </p:cNvSpPr>
            <p:nvPr/>
          </p:nvSpPr>
          <p:spPr bwMode="auto">
            <a:xfrm>
              <a:off x="5856" y="461"/>
              <a:ext cx="12" cy="17"/>
            </a:xfrm>
            <a:custGeom>
              <a:avLst/>
              <a:gdLst>
                <a:gd name="T0" fmla="*/ 9 w 106"/>
                <a:gd name="T1" fmla="*/ 163 h 163"/>
                <a:gd name="T2" fmla="*/ 20 w 106"/>
                <a:gd name="T3" fmla="*/ 162 h 163"/>
                <a:gd name="T4" fmla="*/ 32 w 106"/>
                <a:gd name="T5" fmla="*/ 162 h 163"/>
                <a:gd name="T6" fmla="*/ 43 w 106"/>
                <a:gd name="T7" fmla="*/ 161 h 163"/>
                <a:gd name="T8" fmla="*/ 55 w 106"/>
                <a:gd name="T9" fmla="*/ 159 h 163"/>
                <a:gd name="T10" fmla="*/ 66 w 106"/>
                <a:gd name="T11" fmla="*/ 156 h 163"/>
                <a:gd name="T12" fmla="*/ 76 w 106"/>
                <a:gd name="T13" fmla="*/ 151 h 163"/>
                <a:gd name="T14" fmla="*/ 85 w 106"/>
                <a:gd name="T15" fmla="*/ 144 h 163"/>
                <a:gd name="T16" fmla="*/ 92 w 106"/>
                <a:gd name="T17" fmla="*/ 134 h 163"/>
                <a:gd name="T18" fmla="*/ 98 w 106"/>
                <a:gd name="T19" fmla="*/ 119 h 163"/>
                <a:gd name="T20" fmla="*/ 103 w 106"/>
                <a:gd name="T21" fmla="*/ 103 h 163"/>
                <a:gd name="T22" fmla="*/ 105 w 106"/>
                <a:gd name="T23" fmla="*/ 87 h 163"/>
                <a:gd name="T24" fmla="*/ 106 w 106"/>
                <a:gd name="T25" fmla="*/ 70 h 163"/>
                <a:gd name="T26" fmla="*/ 105 w 106"/>
                <a:gd name="T27" fmla="*/ 55 h 163"/>
                <a:gd name="T28" fmla="*/ 102 w 106"/>
                <a:gd name="T29" fmla="*/ 40 h 163"/>
                <a:gd name="T30" fmla="*/ 97 w 106"/>
                <a:gd name="T31" fmla="*/ 26 h 163"/>
                <a:gd name="T32" fmla="*/ 91 w 106"/>
                <a:gd name="T33" fmla="*/ 15 h 163"/>
                <a:gd name="T34" fmla="*/ 83 w 106"/>
                <a:gd name="T35" fmla="*/ 9 h 163"/>
                <a:gd name="T36" fmla="*/ 74 w 106"/>
                <a:gd name="T37" fmla="*/ 4 h 163"/>
                <a:gd name="T38" fmla="*/ 64 w 106"/>
                <a:gd name="T39" fmla="*/ 2 h 163"/>
                <a:gd name="T40" fmla="*/ 53 w 106"/>
                <a:gd name="T41" fmla="*/ 0 h 163"/>
                <a:gd name="T42" fmla="*/ 42 w 106"/>
                <a:gd name="T43" fmla="*/ 0 h 163"/>
                <a:gd name="T44" fmla="*/ 31 w 106"/>
                <a:gd name="T45" fmla="*/ 0 h 163"/>
                <a:gd name="T46" fmla="*/ 20 w 106"/>
                <a:gd name="T47" fmla="*/ 1 h 163"/>
                <a:gd name="T48" fmla="*/ 9 w 106"/>
                <a:gd name="T49" fmla="*/ 1 h 163"/>
                <a:gd name="T50" fmla="*/ 4 w 106"/>
                <a:gd name="T51" fmla="*/ 18 h 163"/>
                <a:gd name="T52" fmla="*/ 1 w 106"/>
                <a:gd name="T53" fmla="*/ 38 h 163"/>
                <a:gd name="T54" fmla="*/ 0 w 106"/>
                <a:gd name="T55" fmla="*/ 58 h 163"/>
                <a:gd name="T56" fmla="*/ 1 w 106"/>
                <a:gd name="T57" fmla="*/ 78 h 163"/>
                <a:gd name="T58" fmla="*/ 1 w 106"/>
                <a:gd name="T59" fmla="*/ 100 h 163"/>
                <a:gd name="T60" fmla="*/ 3 w 106"/>
                <a:gd name="T61" fmla="*/ 121 h 163"/>
                <a:gd name="T62" fmla="*/ 4 w 106"/>
                <a:gd name="T63" fmla="*/ 142 h 163"/>
                <a:gd name="T64" fmla="*/ 4 w 106"/>
                <a:gd name="T65" fmla="*/ 162 h 163"/>
                <a:gd name="T66" fmla="*/ 5 w 106"/>
                <a:gd name="T67" fmla="*/ 162 h 163"/>
                <a:gd name="T68" fmla="*/ 6 w 106"/>
                <a:gd name="T69" fmla="*/ 162 h 163"/>
                <a:gd name="T70" fmla="*/ 8 w 106"/>
                <a:gd name="T71" fmla="*/ 162 h 163"/>
                <a:gd name="T72" fmla="*/ 9 w 106"/>
                <a:gd name="T7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6" h="163">
                  <a:moveTo>
                    <a:pt x="9" y="163"/>
                  </a:moveTo>
                  <a:lnTo>
                    <a:pt x="20" y="162"/>
                  </a:lnTo>
                  <a:lnTo>
                    <a:pt x="32" y="162"/>
                  </a:lnTo>
                  <a:lnTo>
                    <a:pt x="43" y="161"/>
                  </a:lnTo>
                  <a:lnTo>
                    <a:pt x="55" y="159"/>
                  </a:lnTo>
                  <a:lnTo>
                    <a:pt x="66" y="156"/>
                  </a:lnTo>
                  <a:lnTo>
                    <a:pt x="76" y="151"/>
                  </a:lnTo>
                  <a:lnTo>
                    <a:pt x="85" y="144"/>
                  </a:lnTo>
                  <a:lnTo>
                    <a:pt x="92" y="134"/>
                  </a:lnTo>
                  <a:lnTo>
                    <a:pt x="98" y="119"/>
                  </a:lnTo>
                  <a:lnTo>
                    <a:pt x="103" y="103"/>
                  </a:lnTo>
                  <a:lnTo>
                    <a:pt x="105" y="87"/>
                  </a:lnTo>
                  <a:lnTo>
                    <a:pt x="106" y="70"/>
                  </a:lnTo>
                  <a:lnTo>
                    <a:pt x="105" y="55"/>
                  </a:lnTo>
                  <a:lnTo>
                    <a:pt x="102" y="40"/>
                  </a:lnTo>
                  <a:lnTo>
                    <a:pt x="97" y="26"/>
                  </a:lnTo>
                  <a:lnTo>
                    <a:pt x="91" y="15"/>
                  </a:lnTo>
                  <a:lnTo>
                    <a:pt x="83" y="9"/>
                  </a:lnTo>
                  <a:lnTo>
                    <a:pt x="74" y="4"/>
                  </a:lnTo>
                  <a:lnTo>
                    <a:pt x="64" y="2"/>
                  </a:lnTo>
                  <a:lnTo>
                    <a:pt x="53" y="0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20" y="1"/>
                  </a:lnTo>
                  <a:lnTo>
                    <a:pt x="9" y="1"/>
                  </a:lnTo>
                  <a:lnTo>
                    <a:pt x="4" y="18"/>
                  </a:lnTo>
                  <a:lnTo>
                    <a:pt x="1" y="38"/>
                  </a:lnTo>
                  <a:lnTo>
                    <a:pt x="0" y="58"/>
                  </a:lnTo>
                  <a:lnTo>
                    <a:pt x="1" y="78"/>
                  </a:lnTo>
                  <a:lnTo>
                    <a:pt x="1" y="100"/>
                  </a:lnTo>
                  <a:lnTo>
                    <a:pt x="3" y="121"/>
                  </a:lnTo>
                  <a:lnTo>
                    <a:pt x="4" y="142"/>
                  </a:lnTo>
                  <a:lnTo>
                    <a:pt x="4" y="162"/>
                  </a:lnTo>
                  <a:lnTo>
                    <a:pt x="5" y="162"/>
                  </a:lnTo>
                  <a:lnTo>
                    <a:pt x="6" y="162"/>
                  </a:lnTo>
                  <a:lnTo>
                    <a:pt x="8" y="162"/>
                  </a:lnTo>
                  <a:lnTo>
                    <a:pt x="9" y="163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708" y="265"/>
              <a:ext cx="151" cy="147"/>
            </a:xfrm>
            <a:custGeom>
              <a:avLst/>
              <a:gdLst>
                <a:gd name="T0" fmla="*/ 1347 w 1362"/>
                <a:gd name="T1" fmla="*/ 1477 h 1478"/>
                <a:gd name="T2" fmla="*/ 1350 w 1362"/>
                <a:gd name="T3" fmla="*/ 1449 h 1478"/>
                <a:gd name="T4" fmla="*/ 1352 w 1362"/>
                <a:gd name="T5" fmla="*/ 1368 h 1478"/>
                <a:gd name="T6" fmla="*/ 1354 w 1362"/>
                <a:gd name="T7" fmla="*/ 1287 h 1478"/>
                <a:gd name="T8" fmla="*/ 1355 w 1362"/>
                <a:gd name="T9" fmla="*/ 1206 h 1478"/>
                <a:gd name="T10" fmla="*/ 1356 w 1362"/>
                <a:gd name="T11" fmla="*/ 1124 h 1478"/>
                <a:gd name="T12" fmla="*/ 1357 w 1362"/>
                <a:gd name="T13" fmla="*/ 1042 h 1478"/>
                <a:gd name="T14" fmla="*/ 1358 w 1362"/>
                <a:gd name="T15" fmla="*/ 960 h 1478"/>
                <a:gd name="T16" fmla="*/ 1359 w 1362"/>
                <a:gd name="T17" fmla="*/ 879 h 1478"/>
                <a:gd name="T18" fmla="*/ 1359 w 1362"/>
                <a:gd name="T19" fmla="*/ 796 h 1478"/>
                <a:gd name="T20" fmla="*/ 1360 w 1362"/>
                <a:gd name="T21" fmla="*/ 715 h 1478"/>
                <a:gd name="T22" fmla="*/ 1362 w 1362"/>
                <a:gd name="T23" fmla="*/ 634 h 1478"/>
                <a:gd name="T24" fmla="*/ 1359 w 1362"/>
                <a:gd name="T25" fmla="*/ 575 h 1478"/>
                <a:gd name="T26" fmla="*/ 1353 w 1362"/>
                <a:gd name="T27" fmla="*/ 531 h 1478"/>
                <a:gd name="T28" fmla="*/ 1346 w 1362"/>
                <a:gd name="T29" fmla="*/ 491 h 1478"/>
                <a:gd name="T30" fmla="*/ 1321 w 1362"/>
                <a:gd name="T31" fmla="*/ 397 h 1478"/>
                <a:gd name="T32" fmla="*/ 1285 w 1362"/>
                <a:gd name="T33" fmla="*/ 312 h 1478"/>
                <a:gd name="T34" fmla="*/ 1236 w 1362"/>
                <a:gd name="T35" fmla="*/ 237 h 1478"/>
                <a:gd name="T36" fmla="*/ 1177 w 1362"/>
                <a:gd name="T37" fmla="*/ 172 h 1478"/>
                <a:gd name="T38" fmla="*/ 1109 w 1362"/>
                <a:gd name="T39" fmla="*/ 118 h 1478"/>
                <a:gd name="T40" fmla="*/ 1042 w 1362"/>
                <a:gd name="T41" fmla="*/ 81 h 1478"/>
                <a:gd name="T42" fmla="*/ 974 w 1362"/>
                <a:gd name="T43" fmla="*/ 53 h 1478"/>
                <a:gd name="T44" fmla="*/ 904 w 1362"/>
                <a:gd name="T45" fmla="*/ 30 h 1478"/>
                <a:gd name="T46" fmla="*/ 832 w 1362"/>
                <a:gd name="T47" fmla="*/ 14 h 1478"/>
                <a:gd name="T48" fmla="*/ 758 w 1362"/>
                <a:gd name="T49" fmla="*/ 4 h 1478"/>
                <a:gd name="T50" fmla="*/ 684 w 1362"/>
                <a:gd name="T51" fmla="*/ 0 h 1478"/>
                <a:gd name="T52" fmla="*/ 610 w 1362"/>
                <a:gd name="T53" fmla="*/ 3 h 1478"/>
                <a:gd name="T54" fmla="*/ 537 w 1362"/>
                <a:gd name="T55" fmla="*/ 11 h 1478"/>
                <a:gd name="T56" fmla="*/ 464 w 1362"/>
                <a:gd name="T57" fmla="*/ 26 h 1478"/>
                <a:gd name="T58" fmla="*/ 394 w 1362"/>
                <a:gd name="T59" fmla="*/ 48 h 1478"/>
                <a:gd name="T60" fmla="*/ 327 w 1362"/>
                <a:gd name="T61" fmla="*/ 76 h 1478"/>
                <a:gd name="T62" fmla="*/ 249 w 1362"/>
                <a:gd name="T63" fmla="*/ 123 h 1478"/>
                <a:gd name="T64" fmla="*/ 177 w 1362"/>
                <a:gd name="T65" fmla="*/ 182 h 1478"/>
                <a:gd name="T66" fmla="*/ 112 w 1362"/>
                <a:gd name="T67" fmla="*/ 251 h 1478"/>
                <a:gd name="T68" fmla="*/ 56 w 1362"/>
                <a:gd name="T69" fmla="*/ 327 h 1478"/>
                <a:gd name="T70" fmla="*/ 12 w 1362"/>
                <a:gd name="T71" fmla="*/ 406 h 1478"/>
                <a:gd name="T72" fmla="*/ 34 w 1362"/>
                <a:gd name="T73" fmla="*/ 409 h 1478"/>
                <a:gd name="T74" fmla="*/ 91 w 1362"/>
                <a:gd name="T75" fmla="*/ 379 h 1478"/>
                <a:gd name="T76" fmla="*/ 151 w 1362"/>
                <a:gd name="T77" fmla="*/ 351 h 1478"/>
                <a:gd name="T78" fmla="*/ 215 w 1362"/>
                <a:gd name="T79" fmla="*/ 329 h 1478"/>
                <a:gd name="T80" fmla="*/ 282 w 1362"/>
                <a:gd name="T81" fmla="*/ 313 h 1478"/>
                <a:gd name="T82" fmla="*/ 351 w 1362"/>
                <a:gd name="T83" fmla="*/ 301 h 1478"/>
                <a:gd name="T84" fmla="*/ 419 w 1362"/>
                <a:gd name="T85" fmla="*/ 297 h 1478"/>
                <a:gd name="T86" fmla="*/ 489 w 1362"/>
                <a:gd name="T87" fmla="*/ 300 h 1478"/>
                <a:gd name="T88" fmla="*/ 559 w 1362"/>
                <a:gd name="T89" fmla="*/ 310 h 1478"/>
                <a:gd name="T90" fmla="*/ 625 w 1362"/>
                <a:gd name="T91" fmla="*/ 329 h 1478"/>
                <a:gd name="T92" fmla="*/ 690 w 1362"/>
                <a:gd name="T93" fmla="*/ 355 h 1478"/>
                <a:gd name="T94" fmla="*/ 743 w 1362"/>
                <a:gd name="T95" fmla="*/ 385 h 1478"/>
                <a:gd name="T96" fmla="*/ 794 w 1362"/>
                <a:gd name="T97" fmla="*/ 423 h 1478"/>
                <a:gd name="T98" fmla="*/ 838 w 1362"/>
                <a:gd name="T99" fmla="*/ 466 h 1478"/>
                <a:gd name="T100" fmla="*/ 876 w 1362"/>
                <a:gd name="T101" fmla="*/ 516 h 1478"/>
                <a:gd name="T102" fmla="*/ 902 w 1362"/>
                <a:gd name="T103" fmla="*/ 572 h 1478"/>
                <a:gd name="T104" fmla="*/ 911 w 1362"/>
                <a:gd name="T105" fmla="*/ 634 h 1478"/>
                <a:gd name="T106" fmla="*/ 913 w 1362"/>
                <a:gd name="T107" fmla="*/ 700 h 1478"/>
                <a:gd name="T108" fmla="*/ 915 w 1362"/>
                <a:gd name="T109" fmla="*/ 764 h 1478"/>
                <a:gd name="T110" fmla="*/ 915 w 1362"/>
                <a:gd name="T111" fmla="*/ 828 h 1478"/>
                <a:gd name="T112" fmla="*/ 915 w 1362"/>
                <a:gd name="T113" fmla="*/ 892 h 1478"/>
                <a:gd name="T114" fmla="*/ 914 w 1362"/>
                <a:gd name="T115" fmla="*/ 955 h 1478"/>
                <a:gd name="T116" fmla="*/ 913 w 1362"/>
                <a:gd name="T117" fmla="*/ 1020 h 1478"/>
                <a:gd name="T118" fmla="*/ 912 w 1362"/>
                <a:gd name="T119" fmla="*/ 1083 h 1478"/>
                <a:gd name="T120" fmla="*/ 910 w 1362"/>
                <a:gd name="T121" fmla="*/ 1146 h 1478"/>
                <a:gd name="T122" fmla="*/ 909 w 1362"/>
                <a:gd name="T123" fmla="*/ 1210 h 1478"/>
                <a:gd name="T124" fmla="*/ 909 w 1362"/>
                <a:gd name="T125" fmla="*/ 1273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" h="1478">
                  <a:moveTo>
                    <a:pt x="1345" y="1478"/>
                  </a:moveTo>
                  <a:lnTo>
                    <a:pt x="1346" y="1478"/>
                  </a:lnTo>
                  <a:lnTo>
                    <a:pt x="1347" y="1477"/>
                  </a:lnTo>
                  <a:lnTo>
                    <a:pt x="1348" y="1476"/>
                  </a:lnTo>
                  <a:lnTo>
                    <a:pt x="1349" y="1476"/>
                  </a:lnTo>
                  <a:lnTo>
                    <a:pt x="1350" y="1449"/>
                  </a:lnTo>
                  <a:lnTo>
                    <a:pt x="1351" y="1422"/>
                  </a:lnTo>
                  <a:lnTo>
                    <a:pt x="1351" y="1395"/>
                  </a:lnTo>
                  <a:lnTo>
                    <a:pt x="1352" y="1368"/>
                  </a:lnTo>
                  <a:lnTo>
                    <a:pt x="1353" y="1341"/>
                  </a:lnTo>
                  <a:lnTo>
                    <a:pt x="1353" y="1314"/>
                  </a:lnTo>
                  <a:lnTo>
                    <a:pt x="1354" y="1287"/>
                  </a:lnTo>
                  <a:lnTo>
                    <a:pt x="1354" y="1260"/>
                  </a:lnTo>
                  <a:lnTo>
                    <a:pt x="1355" y="1232"/>
                  </a:lnTo>
                  <a:lnTo>
                    <a:pt x="1355" y="1206"/>
                  </a:lnTo>
                  <a:lnTo>
                    <a:pt x="1355" y="1178"/>
                  </a:lnTo>
                  <a:lnTo>
                    <a:pt x="1356" y="1151"/>
                  </a:lnTo>
                  <a:lnTo>
                    <a:pt x="1356" y="1124"/>
                  </a:lnTo>
                  <a:lnTo>
                    <a:pt x="1356" y="1097"/>
                  </a:lnTo>
                  <a:lnTo>
                    <a:pt x="1357" y="1069"/>
                  </a:lnTo>
                  <a:lnTo>
                    <a:pt x="1357" y="1042"/>
                  </a:lnTo>
                  <a:lnTo>
                    <a:pt x="1357" y="1014"/>
                  </a:lnTo>
                  <a:lnTo>
                    <a:pt x="1358" y="988"/>
                  </a:lnTo>
                  <a:lnTo>
                    <a:pt x="1358" y="960"/>
                  </a:lnTo>
                  <a:lnTo>
                    <a:pt x="1358" y="933"/>
                  </a:lnTo>
                  <a:lnTo>
                    <a:pt x="1358" y="905"/>
                  </a:lnTo>
                  <a:lnTo>
                    <a:pt x="1359" y="879"/>
                  </a:lnTo>
                  <a:lnTo>
                    <a:pt x="1359" y="851"/>
                  </a:lnTo>
                  <a:lnTo>
                    <a:pt x="1359" y="824"/>
                  </a:lnTo>
                  <a:lnTo>
                    <a:pt x="1359" y="796"/>
                  </a:lnTo>
                  <a:lnTo>
                    <a:pt x="1360" y="770"/>
                  </a:lnTo>
                  <a:lnTo>
                    <a:pt x="1360" y="742"/>
                  </a:lnTo>
                  <a:lnTo>
                    <a:pt x="1360" y="715"/>
                  </a:lnTo>
                  <a:lnTo>
                    <a:pt x="1361" y="688"/>
                  </a:lnTo>
                  <a:lnTo>
                    <a:pt x="1361" y="661"/>
                  </a:lnTo>
                  <a:lnTo>
                    <a:pt x="1362" y="634"/>
                  </a:lnTo>
                  <a:lnTo>
                    <a:pt x="1362" y="607"/>
                  </a:lnTo>
                  <a:lnTo>
                    <a:pt x="1361" y="591"/>
                  </a:lnTo>
                  <a:lnTo>
                    <a:pt x="1359" y="575"/>
                  </a:lnTo>
                  <a:lnTo>
                    <a:pt x="1357" y="559"/>
                  </a:lnTo>
                  <a:lnTo>
                    <a:pt x="1355" y="545"/>
                  </a:lnTo>
                  <a:lnTo>
                    <a:pt x="1353" y="531"/>
                  </a:lnTo>
                  <a:lnTo>
                    <a:pt x="1350" y="516"/>
                  </a:lnTo>
                  <a:lnTo>
                    <a:pt x="1348" y="503"/>
                  </a:lnTo>
                  <a:lnTo>
                    <a:pt x="1346" y="491"/>
                  </a:lnTo>
                  <a:lnTo>
                    <a:pt x="1340" y="458"/>
                  </a:lnTo>
                  <a:lnTo>
                    <a:pt x="1332" y="427"/>
                  </a:lnTo>
                  <a:lnTo>
                    <a:pt x="1321" y="397"/>
                  </a:lnTo>
                  <a:lnTo>
                    <a:pt x="1310" y="368"/>
                  </a:lnTo>
                  <a:lnTo>
                    <a:pt x="1298" y="339"/>
                  </a:lnTo>
                  <a:lnTo>
                    <a:pt x="1285" y="312"/>
                  </a:lnTo>
                  <a:lnTo>
                    <a:pt x="1270" y="286"/>
                  </a:lnTo>
                  <a:lnTo>
                    <a:pt x="1254" y="261"/>
                  </a:lnTo>
                  <a:lnTo>
                    <a:pt x="1236" y="237"/>
                  </a:lnTo>
                  <a:lnTo>
                    <a:pt x="1218" y="214"/>
                  </a:lnTo>
                  <a:lnTo>
                    <a:pt x="1198" y="192"/>
                  </a:lnTo>
                  <a:lnTo>
                    <a:pt x="1177" y="172"/>
                  </a:lnTo>
                  <a:lnTo>
                    <a:pt x="1155" y="153"/>
                  </a:lnTo>
                  <a:lnTo>
                    <a:pt x="1133" y="135"/>
                  </a:lnTo>
                  <a:lnTo>
                    <a:pt x="1109" y="118"/>
                  </a:lnTo>
                  <a:lnTo>
                    <a:pt x="1084" y="103"/>
                  </a:lnTo>
                  <a:lnTo>
                    <a:pt x="1063" y="91"/>
                  </a:lnTo>
                  <a:lnTo>
                    <a:pt x="1042" y="81"/>
                  </a:lnTo>
                  <a:lnTo>
                    <a:pt x="1020" y="71"/>
                  </a:lnTo>
                  <a:lnTo>
                    <a:pt x="997" y="62"/>
                  </a:lnTo>
                  <a:lnTo>
                    <a:pt x="974" y="53"/>
                  </a:lnTo>
                  <a:lnTo>
                    <a:pt x="951" y="45"/>
                  </a:lnTo>
                  <a:lnTo>
                    <a:pt x="928" y="37"/>
                  </a:lnTo>
                  <a:lnTo>
                    <a:pt x="904" y="30"/>
                  </a:lnTo>
                  <a:lnTo>
                    <a:pt x="881" y="24"/>
                  </a:lnTo>
                  <a:lnTo>
                    <a:pt x="856" y="19"/>
                  </a:lnTo>
                  <a:lnTo>
                    <a:pt x="832" y="14"/>
                  </a:lnTo>
                  <a:lnTo>
                    <a:pt x="808" y="10"/>
                  </a:lnTo>
                  <a:lnTo>
                    <a:pt x="783" y="7"/>
                  </a:lnTo>
                  <a:lnTo>
                    <a:pt x="758" y="4"/>
                  </a:lnTo>
                  <a:lnTo>
                    <a:pt x="733" y="2"/>
                  </a:lnTo>
                  <a:lnTo>
                    <a:pt x="709" y="1"/>
                  </a:lnTo>
                  <a:lnTo>
                    <a:pt x="684" y="0"/>
                  </a:lnTo>
                  <a:lnTo>
                    <a:pt x="660" y="0"/>
                  </a:lnTo>
                  <a:lnTo>
                    <a:pt x="634" y="1"/>
                  </a:lnTo>
                  <a:lnTo>
                    <a:pt x="610" y="3"/>
                  </a:lnTo>
                  <a:lnTo>
                    <a:pt x="585" y="5"/>
                  </a:lnTo>
                  <a:lnTo>
                    <a:pt x="561" y="7"/>
                  </a:lnTo>
                  <a:lnTo>
                    <a:pt x="537" y="11"/>
                  </a:lnTo>
                  <a:lnTo>
                    <a:pt x="512" y="15"/>
                  </a:lnTo>
                  <a:lnTo>
                    <a:pt x="488" y="20"/>
                  </a:lnTo>
                  <a:lnTo>
                    <a:pt x="464" y="26"/>
                  </a:lnTo>
                  <a:lnTo>
                    <a:pt x="441" y="32"/>
                  </a:lnTo>
                  <a:lnTo>
                    <a:pt x="416" y="40"/>
                  </a:lnTo>
                  <a:lnTo>
                    <a:pt x="394" y="48"/>
                  </a:lnTo>
                  <a:lnTo>
                    <a:pt x="371" y="57"/>
                  </a:lnTo>
                  <a:lnTo>
                    <a:pt x="349" y="66"/>
                  </a:lnTo>
                  <a:lnTo>
                    <a:pt x="327" y="76"/>
                  </a:lnTo>
                  <a:lnTo>
                    <a:pt x="300" y="90"/>
                  </a:lnTo>
                  <a:lnTo>
                    <a:pt x="274" y="106"/>
                  </a:lnTo>
                  <a:lnTo>
                    <a:pt x="249" y="123"/>
                  </a:lnTo>
                  <a:lnTo>
                    <a:pt x="225" y="141"/>
                  </a:lnTo>
                  <a:lnTo>
                    <a:pt x="201" y="162"/>
                  </a:lnTo>
                  <a:lnTo>
                    <a:pt x="177" y="182"/>
                  </a:lnTo>
                  <a:lnTo>
                    <a:pt x="154" y="205"/>
                  </a:lnTo>
                  <a:lnTo>
                    <a:pt x="133" y="228"/>
                  </a:lnTo>
                  <a:lnTo>
                    <a:pt x="112" y="251"/>
                  </a:lnTo>
                  <a:lnTo>
                    <a:pt x="93" y="276"/>
                  </a:lnTo>
                  <a:lnTo>
                    <a:pt x="74" y="301"/>
                  </a:lnTo>
                  <a:lnTo>
                    <a:pt x="56" y="327"/>
                  </a:lnTo>
                  <a:lnTo>
                    <a:pt x="40" y="353"/>
                  </a:lnTo>
                  <a:lnTo>
                    <a:pt x="25" y="380"/>
                  </a:lnTo>
                  <a:lnTo>
                    <a:pt x="12" y="406"/>
                  </a:lnTo>
                  <a:lnTo>
                    <a:pt x="0" y="433"/>
                  </a:lnTo>
                  <a:lnTo>
                    <a:pt x="17" y="421"/>
                  </a:lnTo>
                  <a:lnTo>
                    <a:pt x="34" y="409"/>
                  </a:lnTo>
                  <a:lnTo>
                    <a:pt x="52" y="399"/>
                  </a:lnTo>
                  <a:lnTo>
                    <a:pt x="71" y="388"/>
                  </a:lnTo>
                  <a:lnTo>
                    <a:pt x="91" y="379"/>
                  </a:lnTo>
                  <a:lnTo>
                    <a:pt x="110" y="369"/>
                  </a:lnTo>
                  <a:lnTo>
                    <a:pt x="130" y="359"/>
                  </a:lnTo>
                  <a:lnTo>
                    <a:pt x="151" y="351"/>
                  </a:lnTo>
                  <a:lnTo>
                    <a:pt x="172" y="343"/>
                  </a:lnTo>
                  <a:lnTo>
                    <a:pt x="193" y="336"/>
                  </a:lnTo>
                  <a:lnTo>
                    <a:pt x="215" y="329"/>
                  </a:lnTo>
                  <a:lnTo>
                    <a:pt x="237" y="323"/>
                  </a:lnTo>
                  <a:lnTo>
                    <a:pt x="259" y="318"/>
                  </a:lnTo>
                  <a:lnTo>
                    <a:pt x="282" y="313"/>
                  </a:lnTo>
                  <a:lnTo>
                    <a:pt x="304" y="308"/>
                  </a:lnTo>
                  <a:lnTo>
                    <a:pt x="328" y="304"/>
                  </a:lnTo>
                  <a:lnTo>
                    <a:pt x="351" y="301"/>
                  </a:lnTo>
                  <a:lnTo>
                    <a:pt x="373" y="299"/>
                  </a:lnTo>
                  <a:lnTo>
                    <a:pt x="396" y="298"/>
                  </a:lnTo>
                  <a:lnTo>
                    <a:pt x="419" y="297"/>
                  </a:lnTo>
                  <a:lnTo>
                    <a:pt x="443" y="297"/>
                  </a:lnTo>
                  <a:lnTo>
                    <a:pt x="466" y="298"/>
                  </a:lnTo>
                  <a:lnTo>
                    <a:pt x="489" y="300"/>
                  </a:lnTo>
                  <a:lnTo>
                    <a:pt x="512" y="302"/>
                  </a:lnTo>
                  <a:lnTo>
                    <a:pt x="536" y="306"/>
                  </a:lnTo>
                  <a:lnTo>
                    <a:pt x="559" y="310"/>
                  </a:lnTo>
                  <a:lnTo>
                    <a:pt x="581" y="316"/>
                  </a:lnTo>
                  <a:lnTo>
                    <a:pt x="603" y="322"/>
                  </a:lnTo>
                  <a:lnTo>
                    <a:pt x="625" y="329"/>
                  </a:lnTo>
                  <a:lnTo>
                    <a:pt x="647" y="337"/>
                  </a:lnTo>
                  <a:lnTo>
                    <a:pt x="669" y="345"/>
                  </a:lnTo>
                  <a:lnTo>
                    <a:pt x="690" y="355"/>
                  </a:lnTo>
                  <a:lnTo>
                    <a:pt x="708" y="364"/>
                  </a:lnTo>
                  <a:lnTo>
                    <a:pt x="725" y="375"/>
                  </a:lnTo>
                  <a:lnTo>
                    <a:pt x="743" y="385"/>
                  </a:lnTo>
                  <a:lnTo>
                    <a:pt x="760" y="397"/>
                  </a:lnTo>
                  <a:lnTo>
                    <a:pt x="778" y="409"/>
                  </a:lnTo>
                  <a:lnTo>
                    <a:pt x="794" y="423"/>
                  </a:lnTo>
                  <a:lnTo>
                    <a:pt x="809" y="437"/>
                  </a:lnTo>
                  <a:lnTo>
                    <a:pt x="824" y="451"/>
                  </a:lnTo>
                  <a:lnTo>
                    <a:pt x="838" y="466"/>
                  </a:lnTo>
                  <a:lnTo>
                    <a:pt x="851" y="483"/>
                  </a:lnTo>
                  <a:lnTo>
                    <a:pt x="864" y="499"/>
                  </a:lnTo>
                  <a:lnTo>
                    <a:pt x="876" y="516"/>
                  </a:lnTo>
                  <a:lnTo>
                    <a:pt x="886" y="535"/>
                  </a:lnTo>
                  <a:lnTo>
                    <a:pt x="895" y="553"/>
                  </a:lnTo>
                  <a:lnTo>
                    <a:pt x="902" y="572"/>
                  </a:lnTo>
                  <a:lnTo>
                    <a:pt x="908" y="592"/>
                  </a:lnTo>
                  <a:lnTo>
                    <a:pt x="909" y="613"/>
                  </a:lnTo>
                  <a:lnTo>
                    <a:pt x="911" y="634"/>
                  </a:lnTo>
                  <a:lnTo>
                    <a:pt x="912" y="657"/>
                  </a:lnTo>
                  <a:lnTo>
                    <a:pt x="913" y="678"/>
                  </a:lnTo>
                  <a:lnTo>
                    <a:pt x="913" y="700"/>
                  </a:lnTo>
                  <a:lnTo>
                    <a:pt x="914" y="721"/>
                  </a:lnTo>
                  <a:lnTo>
                    <a:pt x="915" y="742"/>
                  </a:lnTo>
                  <a:lnTo>
                    <a:pt x="915" y="764"/>
                  </a:lnTo>
                  <a:lnTo>
                    <a:pt x="915" y="785"/>
                  </a:lnTo>
                  <a:lnTo>
                    <a:pt x="915" y="807"/>
                  </a:lnTo>
                  <a:lnTo>
                    <a:pt x="915" y="828"/>
                  </a:lnTo>
                  <a:lnTo>
                    <a:pt x="915" y="849"/>
                  </a:lnTo>
                  <a:lnTo>
                    <a:pt x="915" y="871"/>
                  </a:lnTo>
                  <a:lnTo>
                    <a:pt x="915" y="892"/>
                  </a:lnTo>
                  <a:lnTo>
                    <a:pt x="915" y="914"/>
                  </a:lnTo>
                  <a:lnTo>
                    <a:pt x="915" y="934"/>
                  </a:lnTo>
                  <a:lnTo>
                    <a:pt x="914" y="955"/>
                  </a:lnTo>
                  <a:lnTo>
                    <a:pt x="914" y="977"/>
                  </a:lnTo>
                  <a:lnTo>
                    <a:pt x="913" y="998"/>
                  </a:lnTo>
                  <a:lnTo>
                    <a:pt x="913" y="1020"/>
                  </a:lnTo>
                  <a:lnTo>
                    <a:pt x="912" y="1040"/>
                  </a:lnTo>
                  <a:lnTo>
                    <a:pt x="912" y="1061"/>
                  </a:lnTo>
                  <a:lnTo>
                    <a:pt x="912" y="1083"/>
                  </a:lnTo>
                  <a:lnTo>
                    <a:pt x="911" y="1104"/>
                  </a:lnTo>
                  <a:lnTo>
                    <a:pt x="911" y="1125"/>
                  </a:lnTo>
                  <a:lnTo>
                    <a:pt x="910" y="1146"/>
                  </a:lnTo>
                  <a:lnTo>
                    <a:pt x="910" y="1167"/>
                  </a:lnTo>
                  <a:lnTo>
                    <a:pt x="910" y="1189"/>
                  </a:lnTo>
                  <a:lnTo>
                    <a:pt x="909" y="1210"/>
                  </a:lnTo>
                  <a:lnTo>
                    <a:pt x="909" y="1230"/>
                  </a:lnTo>
                  <a:lnTo>
                    <a:pt x="909" y="1252"/>
                  </a:lnTo>
                  <a:lnTo>
                    <a:pt x="909" y="1273"/>
                  </a:lnTo>
                  <a:lnTo>
                    <a:pt x="909" y="1353"/>
                  </a:lnTo>
                  <a:lnTo>
                    <a:pt x="1345" y="147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634" y="48"/>
              <a:ext cx="264" cy="362"/>
            </a:xfrm>
            <a:custGeom>
              <a:avLst/>
              <a:gdLst>
                <a:gd name="T0" fmla="*/ 464 w 2380"/>
                <a:gd name="T1" fmla="*/ 2020 h 3624"/>
                <a:gd name="T2" fmla="*/ 712 w 2380"/>
                <a:gd name="T3" fmla="*/ 2018 h 3624"/>
                <a:gd name="T4" fmla="*/ 963 w 2380"/>
                <a:gd name="T5" fmla="*/ 2019 h 3624"/>
                <a:gd name="T6" fmla="*/ 1215 w 2380"/>
                <a:gd name="T7" fmla="*/ 2022 h 3624"/>
                <a:gd name="T8" fmla="*/ 1465 w 2380"/>
                <a:gd name="T9" fmla="*/ 2022 h 3624"/>
                <a:gd name="T10" fmla="*/ 1664 w 2380"/>
                <a:gd name="T11" fmla="*/ 2019 h 3624"/>
                <a:gd name="T12" fmla="*/ 1866 w 2380"/>
                <a:gd name="T13" fmla="*/ 2031 h 3624"/>
                <a:gd name="T14" fmla="*/ 2067 w 2380"/>
                <a:gd name="T15" fmla="*/ 2037 h 3624"/>
                <a:gd name="T16" fmla="*/ 2258 w 2380"/>
                <a:gd name="T17" fmla="*/ 2016 h 3624"/>
                <a:gd name="T18" fmla="*/ 332 w 2380"/>
                <a:gd name="T19" fmla="*/ 1829 h 3624"/>
                <a:gd name="T20" fmla="*/ 771 w 2380"/>
                <a:gd name="T21" fmla="*/ 1825 h 3624"/>
                <a:gd name="T22" fmla="*/ 1215 w 2380"/>
                <a:gd name="T23" fmla="*/ 1832 h 3624"/>
                <a:gd name="T24" fmla="*/ 1658 w 2380"/>
                <a:gd name="T25" fmla="*/ 1839 h 3624"/>
                <a:gd name="T26" fmla="*/ 2095 w 2380"/>
                <a:gd name="T27" fmla="*/ 1835 h 3624"/>
                <a:gd name="T28" fmla="*/ 2359 w 2380"/>
                <a:gd name="T29" fmla="*/ 1802 h 3624"/>
                <a:gd name="T30" fmla="*/ 2251 w 2380"/>
                <a:gd name="T31" fmla="*/ 1787 h 3624"/>
                <a:gd name="T32" fmla="*/ 2113 w 2380"/>
                <a:gd name="T33" fmla="*/ 1787 h 3624"/>
                <a:gd name="T34" fmla="*/ 2049 w 2380"/>
                <a:gd name="T35" fmla="*/ 1729 h 3624"/>
                <a:gd name="T36" fmla="*/ 2050 w 2380"/>
                <a:gd name="T37" fmla="*/ 1624 h 3624"/>
                <a:gd name="T38" fmla="*/ 2061 w 2380"/>
                <a:gd name="T39" fmla="*/ 1009 h 3624"/>
                <a:gd name="T40" fmla="*/ 2342 w 2380"/>
                <a:gd name="T41" fmla="*/ 978 h 3624"/>
                <a:gd name="T42" fmla="*/ 2206 w 2380"/>
                <a:gd name="T43" fmla="*/ 958 h 3624"/>
                <a:gd name="T44" fmla="*/ 2070 w 2380"/>
                <a:gd name="T45" fmla="*/ 956 h 3624"/>
                <a:gd name="T46" fmla="*/ 2105 w 2380"/>
                <a:gd name="T47" fmla="*/ 717 h 3624"/>
                <a:gd name="T48" fmla="*/ 2154 w 2380"/>
                <a:gd name="T49" fmla="*/ 472 h 3624"/>
                <a:gd name="T50" fmla="*/ 1947 w 2380"/>
                <a:gd name="T51" fmla="*/ 907 h 3624"/>
                <a:gd name="T52" fmla="*/ 1345 w 2380"/>
                <a:gd name="T53" fmla="*/ 104 h 3624"/>
                <a:gd name="T54" fmla="*/ 1417 w 2380"/>
                <a:gd name="T55" fmla="*/ 239 h 3624"/>
                <a:gd name="T56" fmla="*/ 1564 w 2380"/>
                <a:gd name="T57" fmla="*/ 455 h 3624"/>
                <a:gd name="T58" fmla="*/ 1718 w 2380"/>
                <a:gd name="T59" fmla="*/ 669 h 3624"/>
                <a:gd name="T60" fmla="*/ 1854 w 2380"/>
                <a:gd name="T61" fmla="*/ 892 h 3624"/>
                <a:gd name="T62" fmla="*/ 1944 w 2380"/>
                <a:gd name="T63" fmla="*/ 1141 h 3624"/>
                <a:gd name="T64" fmla="*/ 1743 w 2380"/>
                <a:gd name="T65" fmla="*/ 1778 h 3624"/>
                <a:gd name="T66" fmla="*/ 1465 w 2380"/>
                <a:gd name="T67" fmla="*/ 1778 h 3624"/>
                <a:gd name="T68" fmla="*/ 1185 w 2380"/>
                <a:gd name="T69" fmla="*/ 1775 h 3624"/>
                <a:gd name="T70" fmla="*/ 906 w 2380"/>
                <a:gd name="T71" fmla="*/ 1771 h 3624"/>
                <a:gd name="T72" fmla="*/ 646 w 2380"/>
                <a:gd name="T73" fmla="*/ 1770 h 3624"/>
                <a:gd name="T74" fmla="*/ 497 w 2380"/>
                <a:gd name="T75" fmla="*/ 1770 h 3624"/>
                <a:gd name="T76" fmla="*/ 352 w 2380"/>
                <a:gd name="T77" fmla="*/ 1761 h 3624"/>
                <a:gd name="T78" fmla="*/ 437 w 2380"/>
                <a:gd name="T79" fmla="*/ 985 h 3624"/>
                <a:gd name="T80" fmla="*/ 562 w 2380"/>
                <a:gd name="T81" fmla="*/ 995 h 3624"/>
                <a:gd name="T82" fmla="*/ 698 w 2380"/>
                <a:gd name="T83" fmla="*/ 915 h 3624"/>
                <a:gd name="T84" fmla="*/ 847 w 2380"/>
                <a:gd name="T85" fmla="*/ 703 h 3624"/>
                <a:gd name="T86" fmla="*/ 994 w 2380"/>
                <a:gd name="T87" fmla="*/ 490 h 3624"/>
                <a:gd name="T88" fmla="*/ 1139 w 2380"/>
                <a:gd name="T89" fmla="*/ 276 h 3624"/>
                <a:gd name="T90" fmla="*/ 1286 w 2380"/>
                <a:gd name="T91" fmla="*/ 63 h 3624"/>
                <a:gd name="T92" fmla="*/ 1143 w 2380"/>
                <a:gd name="T93" fmla="*/ 64 h 3624"/>
                <a:gd name="T94" fmla="*/ 877 w 2380"/>
                <a:gd name="T95" fmla="*/ 165 h 3624"/>
                <a:gd name="T96" fmla="*/ 673 w 2380"/>
                <a:gd name="T97" fmla="*/ 278 h 3624"/>
                <a:gd name="T98" fmla="*/ 585 w 2380"/>
                <a:gd name="T99" fmla="*/ 416 h 3624"/>
                <a:gd name="T100" fmla="*/ 547 w 2380"/>
                <a:gd name="T101" fmla="*/ 569 h 3624"/>
                <a:gd name="T102" fmla="*/ 555 w 2380"/>
                <a:gd name="T103" fmla="*/ 738 h 3624"/>
                <a:gd name="T104" fmla="*/ 608 w 2380"/>
                <a:gd name="T105" fmla="*/ 920 h 3624"/>
                <a:gd name="T106" fmla="*/ 375 w 2380"/>
                <a:gd name="T107" fmla="*/ 770 h 3624"/>
                <a:gd name="T108" fmla="*/ 424 w 2380"/>
                <a:gd name="T109" fmla="*/ 527 h 3624"/>
                <a:gd name="T110" fmla="*/ 393 w 2380"/>
                <a:gd name="T111" fmla="*/ 527 h 3624"/>
                <a:gd name="T112" fmla="*/ 251 w 2380"/>
                <a:gd name="T113" fmla="*/ 828 h 3624"/>
                <a:gd name="T114" fmla="*/ 117 w 2380"/>
                <a:gd name="T115" fmla="*/ 1118 h 3624"/>
                <a:gd name="T116" fmla="*/ 27 w 2380"/>
                <a:gd name="T117" fmla="*/ 1420 h 3624"/>
                <a:gd name="T118" fmla="*/ 19 w 2380"/>
                <a:gd name="T119" fmla="*/ 1757 h 3624"/>
                <a:gd name="T120" fmla="*/ 320 w 2380"/>
                <a:gd name="T121" fmla="*/ 1960 h 3624"/>
                <a:gd name="T122" fmla="*/ 328 w 2380"/>
                <a:gd name="T123" fmla="*/ 1995 h 3624"/>
                <a:gd name="T124" fmla="*/ 0 w 2380"/>
                <a:gd name="T125" fmla="*/ 3472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80" h="3624">
                  <a:moveTo>
                    <a:pt x="301" y="3623"/>
                  </a:moveTo>
                  <a:lnTo>
                    <a:pt x="305" y="3306"/>
                  </a:lnTo>
                  <a:lnTo>
                    <a:pt x="324" y="2025"/>
                  </a:lnTo>
                  <a:lnTo>
                    <a:pt x="359" y="2024"/>
                  </a:lnTo>
                  <a:lnTo>
                    <a:pt x="393" y="2022"/>
                  </a:lnTo>
                  <a:lnTo>
                    <a:pt x="429" y="2021"/>
                  </a:lnTo>
                  <a:lnTo>
                    <a:pt x="464" y="2020"/>
                  </a:lnTo>
                  <a:lnTo>
                    <a:pt x="499" y="2019"/>
                  </a:lnTo>
                  <a:lnTo>
                    <a:pt x="535" y="2019"/>
                  </a:lnTo>
                  <a:lnTo>
                    <a:pt x="570" y="2018"/>
                  </a:lnTo>
                  <a:lnTo>
                    <a:pt x="605" y="2018"/>
                  </a:lnTo>
                  <a:lnTo>
                    <a:pt x="641" y="2018"/>
                  </a:lnTo>
                  <a:lnTo>
                    <a:pt x="677" y="2018"/>
                  </a:lnTo>
                  <a:lnTo>
                    <a:pt x="712" y="2018"/>
                  </a:lnTo>
                  <a:lnTo>
                    <a:pt x="747" y="2018"/>
                  </a:lnTo>
                  <a:lnTo>
                    <a:pt x="784" y="2018"/>
                  </a:lnTo>
                  <a:lnTo>
                    <a:pt x="819" y="2018"/>
                  </a:lnTo>
                  <a:lnTo>
                    <a:pt x="855" y="2018"/>
                  </a:lnTo>
                  <a:lnTo>
                    <a:pt x="892" y="2019"/>
                  </a:lnTo>
                  <a:lnTo>
                    <a:pt x="927" y="2019"/>
                  </a:lnTo>
                  <a:lnTo>
                    <a:pt x="963" y="2019"/>
                  </a:lnTo>
                  <a:lnTo>
                    <a:pt x="999" y="2020"/>
                  </a:lnTo>
                  <a:lnTo>
                    <a:pt x="1035" y="2020"/>
                  </a:lnTo>
                  <a:lnTo>
                    <a:pt x="1071" y="2021"/>
                  </a:lnTo>
                  <a:lnTo>
                    <a:pt x="1107" y="2021"/>
                  </a:lnTo>
                  <a:lnTo>
                    <a:pt x="1143" y="2021"/>
                  </a:lnTo>
                  <a:lnTo>
                    <a:pt x="1178" y="2022"/>
                  </a:lnTo>
                  <a:lnTo>
                    <a:pt x="1215" y="2022"/>
                  </a:lnTo>
                  <a:lnTo>
                    <a:pt x="1251" y="2022"/>
                  </a:lnTo>
                  <a:lnTo>
                    <a:pt x="1286" y="2022"/>
                  </a:lnTo>
                  <a:lnTo>
                    <a:pt x="1323" y="2023"/>
                  </a:lnTo>
                  <a:lnTo>
                    <a:pt x="1358" y="2023"/>
                  </a:lnTo>
                  <a:lnTo>
                    <a:pt x="1393" y="2023"/>
                  </a:lnTo>
                  <a:lnTo>
                    <a:pt x="1429" y="2022"/>
                  </a:lnTo>
                  <a:lnTo>
                    <a:pt x="1465" y="2022"/>
                  </a:lnTo>
                  <a:lnTo>
                    <a:pt x="1493" y="2020"/>
                  </a:lnTo>
                  <a:lnTo>
                    <a:pt x="1520" y="2018"/>
                  </a:lnTo>
                  <a:lnTo>
                    <a:pt x="1549" y="2018"/>
                  </a:lnTo>
                  <a:lnTo>
                    <a:pt x="1578" y="2017"/>
                  </a:lnTo>
                  <a:lnTo>
                    <a:pt x="1606" y="2018"/>
                  </a:lnTo>
                  <a:lnTo>
                    <a:pt x="1634" y="2018"/>
                  </a:lnTo>
                  <a:lnTo>
                    <a:pt x="1664" y="2019"/>
                  </a:lnTo>
                  <a:lnTo>
                    <a:pt x="1693" y="2021"/>
                  </a:lnTo>
                  <a:lnTo>
                    <a:pt x="1721" y="2022"/>
                  </a:lnTo>
                  <a:lnTo>
                    <a:pt x="1750" y="2024"/>
                  </a:lnTo>
                  <a:lnTo>
                    <a:pt x="1780" y="2026"/>
                  </a:lnTo>
                  <a:lnTo>
                    <a:pt x="1809" y="2028"/>
                  </a:lnTo>
                  <a:lnTo>
                    <a:pt x="1838" y="2029"/>
                  </a:lnTo>
                  <a:lnTo>
                    <a:pt x="1866" y="2031"/>
                  </a:lnTo>
                  <a:lnTo>
                    <a:pt x="1896" y="2033"/>
                  </a:lnTo>
                  <a:lnTo>
                    <a:pt x="1925" y="2034"/>
                  </a:lnTo>
                  <a:lnTo>
                    <a:pt x="1953" y="2036"/>
                  </a:lnTo>
                  <a:lnTo>
                    <a:pt x="1982" y="2037"/>
                  </a:lnTo>
                  <a:lnTo>
                    <a:pt x="2011" y="2037"/>
                  </a:lnTo>
                  <a:lnTo>
                    <a:pt x="2039" y="2038"/>
                  </a:lnTo>
                  <a:lnTo>
                    <a:pt x="2067" y="2037"/>
                  </a:lnTo>
                  <a:lnTo>
                    <a:pt x="2095" y="2036"/>
                  </a:lnTo>
                  <a:lnTo>
                    <a:pt x="2123" y="2035"/>
                  </a:lnTo>
                  <a:lnTo>
                    <a:pt x="2151" y="2033"/>
                  </a:lnTo>
                  <a:lnTo>
                    <a:pt x="2177" y="2030"/>
                  </a:lnTo>
                  <a:lnTo>
                    <a:pt x="2204" y="2026"/>
                  </a:lnTo>
                  <a:lnTo>
                    <a:pt x="2232" y="2022"/>
                  </a:lnTo>
                  <a:lnTo>
                    <a:pt x="2258" y="2016"/>
                  </a:lnTo>
                  <a:lnTo>
                    <a:pt x="2283" y="2010"/>
                  </a:lnTo>
                  <a:lnTo>
                    <a:pt x="2309" y="2002"/>
                  </a:lnTo>
                  <a:lnTo>
                    <a:pt x="2334" y="1994"/>
                  </a:lnTo>
                  <a:lnTo>
                    <a:pt x="2359" y="1983"/>
                  </a:lnTo>
                  <a:lnTo>
                    <a:pt x="1808" y="1966"/>
                  </a:lnTo>
                  <a:lnTo>
                    <a:pt x="329" y="1951"/>
                  </a:lnTo>
                  <a:lnTo>
                    <a:pt x="332" y="1829"/>
                  </a:lnTo>
                  <a:lnTo>
                    <a:pt x="394" y="1827"/>
                  </a:lnTo>
                  <a:lnTo>
                    <a:pt x="457" y="1826"/>
                  </a:lnTo>
                  <a:lnTo>
                    <a:pt x="519" y="1825"/>
                  </a:lnTo>
                  <a:lnTo>
                    <a:pt x="582" y="1825"/>
                  </a:lnTo>
                  <a:lnTo>
                    <a:pt x="645" y="1825"/>
                  </a:lnTo>
                  <a:lnTo>
                    <a:pt x="708" y="1825"/>
                  </a:lnTo>
                  <a:lnTo>
                    <a:pt x="771" y="1825"/>
                  </a:lnTo>
                  <a:lnTo>
                    <a:pt x="834" y="1826"/>
                  </a:lnTo>
                  <a:lnTo>
                    <a:pt x="898" y="1827"/>
                  </a:lnTo>
                  <a:lnTo>
                    <a:pt x="960" y="1828"/>
                  </a:lnTo>
                  <a:lnTo>
                    <a:pt x="1024" y="1829"/>
                  </a:lnTo>
                  <a:lnTo>
                    <a:pt x="1087" y="1830"/>
                  </a:lnTo>
                  <a:lnTo>
                    <a:pt x="1151" y="1831"/>
                  </a:lnTo>
                  <a:lnTo>
                    <a:pt x="1215" y="1832"/>
                  </a:lnTo>
                  <a:lnTo>
                    <a:pt x="1278" y="1833"/>
                  </a:lnTo>
                  <a:lnTo>
                    <a:pt x="1342" y="1835"/>
                  </a:lnTo>
                  <a:lnTo>
                    <a:pt x="1405" y="1836"/>
                  </a:lnTo>
                  <a:lnTo>
                    <a:pt x="1468" y="1837"/>
                  </a:lnTo>
                  <a:lnTo>
                    <a:pt x="1531" y="1838"/>
                  </a:lnTo>
                  <a:lnTo>
                    <a:pt x="1595" y="1838"/>
                  </a:lnTo>
                  <a:lnTo>
                    <a:pt x="1658" y="1839"/>
                  </a:lnTo>
                  <a:lnTo>
                    <a:pt x="1721" y="1839"/>
                  </a:lnTo>
                  <a:lnTo>
                    <a:pt x="1784" y="1839"/>
                  </a:lnTo>
                  <a:lnTo>
                    <a:pt x="1846" y="1839"/>
                  </a:lnTo>
                  <a:lnTo>
                    <a:pt x="1909" y="1838"/>
                  </a:lnTo>
                  <a:lnTo>
                    <a:pt x="1971" y="1838"/>
                  </a:lnTo>
                  <a:lnTo>
                    <a:pt x="2033" y="1836"/>
                  </a:lnTo>
                  <a:lnTo>
                    <a:pt x="2095" y="1835"/>
                  </a:lnTo>
                  <a:lnTo>
                    <a:pt x="2157" y="1832"/>
                  </a:lnTo>
                  <a:lnTo>
                    <a:pt x="2218" y="1830"/>
                  </a:lnTo>
                  <a:lnTo>
                    <a:pt x="2280" y="1827"/>
                  </a:lnTo>
                  <a:lnTo>
                    <a:pt x="2341" y="1822"/>
                  </a:lnTo>
                  <a:lnTo>
                    <a:pt x="2347" y="1813"/>
                  </a:lnTo>
                  <a:lnTo>
                    <a:pt x="2353" y="1807"/>
                  </a:lnTo>
                  <a:lnTo>
                    <a:pt x="2359" y="1802"/>
                  </a:lnTo>
                  <a:lnTo>
                    <a:pt x="2364" y="1797"/>
                  </a:lnTo>
                  <a:lnTo>
                    <a:pt x="2346" y="1794"/>
                  </a:lnTo>
                  <a:lnTo>
                    <a:pt x="2326" y="1792"/>
                  </a:lnTo>
                  <a:lnTo>
                    <a:pt x="2308" y="1790"/>
                  </a:lnTo>
                  <a:lnTo>
                    <a:pt x="2289" y="1789"/>
                  </a:lnTo>
                  <a:lnTo>
                    <a:pt x="2270" y="1788"/>
                  </a:lnTo>
                  <a:lnTo>
                    <a:pt x="2251" y="1787"/>
                  </a:lnTo>
                  <a:lnTo>
                    <a:pt x="2231" y="1787"/>
                  </a:lnTo>
                  <a:lnTo>
                    <a:pt x="2211" y="1787"/>
                  </a:lnTo>
                  <a:lnTo>
                    <a:pt x="2191" y="1787"/>
                  </a:lnTo>
                  <a:lnTo>
                    <a:pt x="2172" y="1787"/>
                  </a:lnTo>
                  <a:lnTo>
                    <a:pt x="2152" y="1787"/>
                  </a:lnTo>
                  <a:lnTo>
                    <a:pt x="2133" y="1787"/>
                  </a:lnTo>
                  <a:lnTo>
                    <a:pt x="2113" y="1787"/>
                  </a:lnTo>
                  <a:lnTo>
                    <a:pt x="2093" y="1786"/>
                  </a:lnTo>
                  <a:lnTo>
                    <a:pt x="2073" y="1786"/>
                  </a:lnTo>
                  <a:lnTo>
                    <a:pt x="2054" y="1785"/>
                  </a:lnTo>
                  <a:lnTo>
                    <a:pt x="2052" y="1772"/>
                  </a:lnTo>
                  <a:lnTo>
                    <a:pt x="2051" y="1757"/>
                  </a:lnTo>
                  <a:lnTo>
                    <a:pt x="2050" y="1743"/>
                  </a:lnTo>
                  <a:lnTo>
                    <a:pt x="2049" y="1729"/>
                  </a:lnTo>
                  <a:lnTo>
                    <a:pt x="2049" y="1714"/>
                  </a:lnTo>
                  <a:lnTo>
                    <a:pt x="2049" y="1699"/>
                  </a:lnTo>
                  <a:lnTo>
                    <a:pt x="2049" y="1685"/>
                  </a:lnTo>
                  <a:lnTo>
                    <a:pt x="2049" y="1670"/>
                  </a:lnTo>
                  <a:lnTo>
                    <a:pt x="2050" y="1654"/>
                  </a:lnTo>
                  <a:lnTo>
                    <a:pt x="2050" y="1639"/>
                  </a:lnTo>
                  <a:lnTo>
                    <a:pt x="2050" y="1624"/>
                  </a:lnTo>
                  <a:lnTo>
                    <a:pt x="2051" y="1609"/>
                  </a:lnTo>
                  <a:lnTo>
                    <a:pt x="2051" y="1593"/>
                  </a:lnTo>
                  <a:lnTo>
                    <a:pt x="2051" y="1579"/>
                  </a:lnTo>
                  <a:lnTo>
                    <a:pt x="2051" y="1564"/>
                  </a:lnTo>
                  <a:lnTo>
                    <a:pt x="2050" y="1549"/>
                  </a:lnTo>
                  <a:lnTo>
                    <a:pt x="2058" y="1013"/>
                  </a:lnTo>
                  <a:lnTo>
                    <a:pt x="2061" y="1009"/>
                  </a:lnTo>
                  <a:lnTo>
                    <a:pt x="2065" y="1004"/>
                  </a:lnTo>
                  <a:lnTo>
                    <a:pt x="2069" y="1001"/>
                  </a:lnTo>
                  <a:lnTo>
                    <a:pt x="2074" y="1000"/>
                  </a:lnTo>
                  <a:lnTo>
                    <a:pt x="2342" y="1018"/>
                  </a:lnTo>
                  <a:lnTo>
                    <a:pt x="2380" y="987"/>
                  </a:lnTo>
                  <a:lnTo>
                    <a:pt x="2361" y="982"/>
                  </a:lnTo>
                  <a:lnTo>
                    <a:pt x="2342" y="978"/>
                  </a:lnTo>
                  <a:lnTo>
                    <a:pt x="2322" y="974"/>
                  </a:lnTo>
                  <a:lnTo>
                    <a:pt x="2303" y="970"/>
                  </a:lnTo>
                  <a:lnTo>
                    <a:pt x="2284" y="967"/>
                  </a:lnTo>
                  <a:lnTo>
                    <a:pt x="2265" y="964"/>
                  </a:lnTo>
                  <a:lnTo>
                    <a:pt x="2246" y="962"/>
                  </a:lnTo>
                  <a:lnTo>
                    <a:pt x="2227" y="960"/>
                  </a:lnTo>
                  <a:lnTo>
                    <a:pt x="2206" y="958"/>
                  </a:lnTo>
                  <a:lnTo>
                    <a:pt x="2187" y="957"/>
                  </a:lnTo>
                  <a:lnTo>
                    <a:pt x="2168" y="956"/>
                  </a:lnTo>
                  <a:lnTo>
                    <a:pt x="2148" y="955"/>
                  </a:lnTo>
                  <a:lnTo>
                    <a:pt x="2129" y="955"/>
                  </a:lnTo>
                  <a:lnTo>
                    <a:pt x="2110" y="955"/>
                  </a:lnTo>
                  <a:lnTo>
                    <a:pt x="2089" y="955"/>
                  </a:lnTo>
                  <a:lnTo>
                    <a:pt x="2070" y="956"/>
                  </a:lnTo>
                  <a:lnTo>
                    <a:pt x="2073" y="922"/>
                  </a:lnTo>
                  <a:lnTo>
                    <a:pt x="2077" y="888"/>
                  </a:lnTo>
                  <a:lnTo>
                    <a:pt x="2081" y="855"/>
                  </a:lnTo>
                  <a:lnTo>
                    <a:pt x="2086" y="821"/>
                  </a:lnTo>
                  <a:lnTo>
                    <a:pt x="2092" y="786"/>
                  </a:lnTo>
                  <a:lnTo>
                    <a:pt x="2098" y="752"/>
                  </a:lnTo>
                  <a:lnTo>
                    <a:pt x="2105" y="717"/>
                  </a:lnTo>
                  <a:lnTo>
                    <a:pt x="2113" y="682"/>
                  </a:lnTo>
                  <a:lnTo>
                    <a:pt x="2120" y="647"/>
                  </a:lnTo>
                  <a:lnTo>
                    <a:pt x="2127" y="611"/>
                  </a:lnTo>
                  <a:lnTo>
                    <a:pt x="2134" y="577"/>
                  </a:lnTo>
                  <a:lnTo>
                    <a:pt x="2141" y="541"/>
                  </a:lnTo>
                  <a:lnTo>
                    <a:pt x="2148" y="506"/>
                  </a:lnTo>
                  <a:lnTo>
                    <a:pt x="2154" y="472"/>
                  </a:lnTo>
                  <a:lnTo>
                    <a:pt x="2160" y="436"/>
                  </a:lnTo>
                  <a:lnTo>
                    <a:pt x="2166" y="401"/>
                  </a:lnTo>
                  <a:lnTo>
                    <a:pt x="1956" y="905"/>
                  </a:lnTo>
                  <a:lnTo>
                    <a:pt x="1954" y="906"/>
                  </a:lnTo>
                  <a:lnTo>
                    <a:pt x="1952" y="907"/>
                  </a:lnTo>
                  <a:lnTo>
                    <a:pt x="1950" y="907"/>
                  </a:lnTo>
                  <a:lnTo>
                    <a:pt x="1947" y="907"/>
                  </a:lnTo>
                  <a:lnTo>
                    <a:pt x="1393" y="75"/>
                  </a:lnTo>
                  <a:lnTo>
                    <a:pt x="1376" y="66"/>
                  </a:lnTo>
                  <a:lnTo>
                    <a:pt x="1370" y="73"/>
                  </a:lnTo>
                  <a:lnTo>
                    <a:pt x="1363" y="80"/>
                  </a:lnTo>
                  <a:lnTo>
                    <a:pt x="1357" y="88"/>
                  </a:lnTo>
                  <a:lnTo>
                    <a:pt x="1351" y="96"/>
                  </a:lnTo>
                  <a:lnTo>
                    <a:pt x="1345" y="104"/>
                  </a:lnTo>
                  <a:lnTo>
                    <a:pt x="1340" y="113"/>
                  </a:lnTo>
                  <a:lnTo>
                    <a:pt x="1337" y="122"/>
                  </a:lnTo>
                  <a:lnTo>
                    <a:pt x="1335" y="131"/>
                  </a:lnTo>
                  <a:lnTo>
                    <a:pt x="1364" y="142"/>
                  </a:lnTo>
                  <a:lnTo>
                    <a:pt x="1381" y="174"/>
                  </a:lnTo>
                  <a:lnTo>
                    <a:pt x="1398" y="207"/>
                  </a:lnTo>
                  <a:lnTo>
                    <a:pt x="1417" y="239"/>
                  </a:lnTo>
                  <a:lnTo>
                    <a:pt x="1437" y="271"/>
                  </a:lnTo>
                  <a:lnTo>
                    <a:pt x="1457" y="303"/>
                  </a:lnTo>
                  <a:lnTo>
                    <a:pt x="1477" y="333"/>
                  </a:lnTo>
                  <a:lnTo>
                    <a:pt x="1498" y="364"/>
                  </a:lnTo>
                  <a:lnTo>
                    <a:pt x="1519" y="395"/>
                  </a:lnTo>
                  <a:lnTo>
                    <a:pt x="1541" y="425"/>
                  </a:lnTo>
                  <a:lnTo>
                    <a:pt x="1564" y="455"/>
                  </a:lnTo>
                  <a:lnTo>
                    <a:pt x="1586" y="486"/>
                  </a:lnTo>
                  <a:lnTo>
                    <a:pt x="1608" y="516"/>
                  </a:lnTo>
                  <a:lnTo>
                    <a:pt x="1630" y="547"/>
                  </a:lnTo>
                  <a:lnTo>
                    <a:pt x="1652" y="577"/>
                  </a:lnTo>
                  <a:lnTo>
                    <a:pt x="1675" y="607"/>
                  </a:lnTo>
                  <a:lnTo>
                    <a:pt x="1697" y="638"/>
                  </a:lnTo>
                  <a:lnTo>
                    <a:pt x="1718" y="669"/>
                  </a:lnTo>
                  <a:lnTo>
                    <a:pt x="1739" y="700"/>
                  </a:lnTo>
                  <a:lnTo>
                    <a:pt x="1760" y="731"/>
                  </a:lnTo>
                  <a:lnTo>
                    <a:pt x="1781" y="763"/>
                  </a:lnTo>
                  <a:lnTo>
                    <a:pt x="1800" y="795"/>
                  </a:lnTo>
                  <a:lnTo>
                    <a:pt x="1819" y="827"/>
                  </a:lnTo>
                  <a:lnTo>
                    <a:pt x="1837" y="860"/>
                  </a:lnTo>
                  <a:lnTo>
                    <a:pt x="1854" y="892"/>
                  </a:lnTo>
                  <a:lnTo>
                    <a:pt x="1870" y="926"/>
                  </a:lnTo>
                  <a:lnTo>
                    <a:pt x="1886" y="961"/>
                  </a:lnTo>
                  <a:lnTo>
                    <a:pt x="1900" y="995"/>
                  </a:lnTo>
                  <a:lnTo>
                    <a:pt x="1913" y="1031"/>
                  </a:lnTo>
                  <a:lnTo>
                    <a:pt x="1924" y="1067"/>
                  </a:lnTo>
                  <a:lnTo>
                    <a:pt x="1935" y="1103"/>
                  </a:lnTo>
                  <a:lnTo>
                    <a:pt x="1944" y="1141"/>
                  </a:lnTo>
                  <a:lnTo>
                    <a:pt x="1951" y="1180"/>
                  </a:lnTo>
                  <a:lnTo>
                    <a:pt x="1939" y="1772"/>
                  </a:lnTo>
                  <a:lnTo>
                    <a:pt x="1900" y="1774"/>
                  </a:lnTo>
                  <a:lnTo>
                    <a:pt x="1861" y="1775"/>
                  </a:lnTo>
                  <a:lnTo>
                    <a:pt x="1822" y="1776"/>
                  </a:lnTo>
                  <a:lnTo>
                    <a:pt x="1783" y="1777"/>
                  </a:lnTo>
                  <a:lnTo>
                    <a:pt x="1743" y="1778"/>
                  </a:lnTo>
                  <a:lnTo>
                    <a:pt x="1704" y="1778"/>
                  </a:lnTo>
                  <a:lnTo>
                    <a:pt x="1664" y="1779"/>
                  </a:lnTo>
                  <a:lnTo>
                    <a:pt x="1624" y="1779"/>
                  </a:lnTo>
                  <a:lnTo>
                    <a:pt x="1585" y="1779"/>
                  </a:lnTo>
                  <a:lnTo>
                    <a:pt x="1545" y="1779"/>
                  </a:lnTo>
                  <a:lnTo>
                    <a:pt x="1505" y="1779"/>
                  </a:lnTo>
                  <a:lnTo>
                    <a:pt x="1465" y="1778"/>
                  </a:lnTo>
                  <a:lnTo>
                    <a:pt x="1425" y="1778"/>
                  </a:lnTo>
                  <a:lnTo>
                    <a:pt x="1385" y="1778"/>
                  </a:lnTo>
                  <a:lnTo>
                    <a:pt x="1346" y="1777"/>
                  </a:lnTo>
                  <a:lnTo>
                    <a:pt x="1305" y="1776"/>
                  </a:lnTo>
                  <a:lnTo>
                    <a:pt x="1265" y="1776"/>
                  </a:lnTo>
                  <a:lnTo>
                    <a:pt x="1226" y="1775"/>
                  </a:lnTo>
                  <a:lnTo>
                    <a:pt x="1185" y="1775"/>
                  </a:lnTo>
                  <a:lnTo>
                    <a:pt x="1145" y="1774"/>
                  </a:lnTo>
                  <a:lnTo>
                    <a:pt x="1106" y="1774"/>
                  </a:lnTo>
                  <a:lnTo>
                    <a:pt x="1065" y="1773"/>
                  </a:lnTo>
                  <a:lnTo>
                    <a:pt x="1025" y="1772"/>
                  </a:lnTo>
                  <a:lnTo>
                    <a:pt x="986" y="1772"/>
                  </a:lnTo>
                  <a:lnTo>
                    <a:pt x="945" y="1772"/>
                  </a:lnTo>
                  <a:lnTo>
                    <a:pt x="906" y="1771"/>
                  </a:lnTo>
                  <a:lnTo>
                    <a:pt x="866" y="1771"/>
                  </a:lnTo>
                  <a:lnTo>
                    <a:pt x="826" y="1771"/>
                  </a:lnTo>
                  <a:lnTo>
                    <a:pt x="786" y="1771"/>
                  </a:lnTo>
                  <a:lnTo>
                    <a:pt x="746" y="1771"/>
                  </a:lnTo>
                  <a:lnTo>
                    <a:pt x="706" y="1772"/>
                  </a:lnTo>
                  <a:lnTo>
                    <a:pt x="667" y="1772"/>
                  </a:lnTo>
                  <a:lnTo>
                    <a:pt x="646" y="1770"/>
                  </a:lnTo>
                  <a:lnTo>
                    <a:pt x="624" y="1768"/>
                  </a:lnTo>
                  <a:lnTo>
                    <a:pt x="603" y="1768"/>
                  </a:lnTo>
                  <a:lnTo>
                    <a:pt x="582" y="1768"/>
                  </a:lnTo>
                  <a:lnTo>
                    <a:pt x="560" y="1768"/>
                  </a:lnTo>
                  <a:lnTo>
                    <a:pt x="540" y="1768"/>
                  </a:lnTo>
                  <a:lnTo>
                    <a:pt x="518" y="1768"/>
                  </a:lnTo>
                  <a:lnTo>
                    <a:pt x="497" y="1770"/>
                  </a:lnTo>
                  <a:lnTo>
                    <a:pt x="476" y="1770"/>
                  </a:lnTo>
                  <a:lnTo>
                    <a:pt x="455" y="1770"/>
                  </a:lnTo>
                  <a:lnTo>
                    <a:pt x="435" y="1768"/>
                  </a:lnTo>
                  <a:lnTo>
                    <a:pt x="414" y="1767"/>
                  </a:lnTo>
                  <a:lnTo>
                    <a:pt x="393" y="1766"/>
                  </a:lnTo>
                  <a:lnTo>
                    <a:pt x="372" y="1764"/>
                  </a:lnTo>
                  <a:lnTo>
                    <a:pt x="352" y="1761"/>
                  </a:lnTo>
                  <a:lnTo>
                    <a:pt x="332" y="1758"/>
                  </a:lnTo>
                  <a:lnTo>
                    <a:pt x="349" y="987"/>
                  </a:lnTo>
                  <a:lnTo>
                    <a:pt x="366" y="986"/>
                  </a:lnTo>
                  <a:lnTo>
                    <a:pt x="383" y="985"/>
                  </a:lnTo>
                  <a:lnTo>
                    <a:pt x="401" y="984"/>
                  </a:lnTo>
                  <a:lnTo>
                    <a:pt x="419" y="984"/>
                  </a:lnTo>
                  <a:lnTo>
                    <a:pt x="437" y="985"/>
                  </a:lnTo>
                  <a:lnTo>
                    <a:pt x="455" y="985"/>
                  </a:lnTo>
                  <a:lnTo>
                    <a:pt x="472" y="986"/>
                  </a:lnTo>
                  <a:lnTo>
                    <a:pt x="490" y="988"/>
                  </a:lnTo>
                  <a:lnTo>
                    <a:pt x="508" y="989"/>
                  </a:lnTo>
                  <a:lnTo>
                    <a:pt x="527" y="991"/>
                  </a:lnTo>
                  <a:lnTo>
                    <a:pt x="544" y="993"/>
                  </a:lnTo>
                  <a:lnTo>
                    <a:pt x="562" y="995"/>
                  </a:lnTo>
                  <a:lnTo>
                    <a:pt x="580" y="997"/>
                  </a:lnTo>
                  <a:lnTo>
                    <a:pt x="597" y="999"/>
                  </a:lnTo>
                  <a:lnTo>
                    <a:pt x="615" y="1002"/>
                  </a:lnTo>
                  <a:lnTo>
                    <a:pt x="632" y="1004"/>
                  </a:lnTo>
                  <a:lnTo>
                    <a:pt x="655" y="975"/>
                  </a:lnTo>
                  <a:lnTo>
                    <a:pt x="677" y="944"/>
                  </a:lnTo>
                  <a:lnTo>
                    <a:pt x="698" y="915"/>
                  </a:lnTo>
                  <a:lnTo>
                    <a:pt x="720" y="885"/>
                  </a:lnTo>
                  <a:lnTo>
                    <a:pt x="741" y="855"/>
                  </a:lnTo>
                  <a:lnTo>
                    <a:pt x="763" y="824"/>
                  </a:lnTo>
                  <a:lnTo>
                    <a:pt x="784" y="795"/>
                  </a:lnTo>
                  <a:lnTo>
                    <a:pt x="805" y="764"/>
                  </a:lnTo>
                  <a:lnTo>
                    <a:pt x="826" y="733"/>
                  </a:lnTo>
                  <a:lnTo>
                    <a:pt x="847" y="703"/>
                  </a:lnTo>
                  <a:lnTo>
                    <a:pt x="869" y="673"/>
                  </a:lnTo>
                  <a:lnTo>
                    <a:pt x="890" y="643"/>
                  </a:lnTo>
                  <a:lnTo>
                    <a:pt x="911" y="612"/>
                  </a:lnTo>
                  <a:lnTo>
                    <a:pt x="931" y="582"/>
                  </a:lnTo>
                  <a:lnTo>
                    <a:pt x="952" y="551"/>
                  </a:lnTo>
                  <a:lnTo>
                    <a:pt x="973" y="521"/>
                  </a:lnTo>
                  <a:lnTo>
                    <a:pt x="994" y="490"/>
                  </a:lnTo>
                  <a:lnTo>
                    <a:pt x="1015" y="459"/>
                  </a:lnTo>
                  <a:lnTo>
                    <a:pt x="1035" y="429"/>
                  </a:lnTo>
                  <a:lnTo>
                    <a:pt x="1056" y="398"/>
                  </a:lnTo>
                  <a:lnTo>
                    <a:pt x="1076" y="368"/>
                  </a:lnTo>
                  <a:lnTo>
                    <a:pt x="1098" y="337"/>
                  </a:lnTo>
                  <a:lnTo>
                    <a:pt x="1118" y="307"/>
                  </a:lnTo>
                  <a:lnTo>
                    <a:pt x="1139" y="276"/>
                  </a:lnTo>
                  <a:lnTo>
                    <a:pt x="1160" y="246"/>
                  </a:lnTo>
                  <a:lnTo>
                    <a:pt x="1180" y="215"/>
                  </a:lnTo>
                  <a:lnTo>
                    <a:pt x="1201" y="184"/>
                  </a:lnTo>
                  <a:lnTo>
                    <a:pt x="1223" y="154"/>
                  </a:lnTo>
                  <a:lnTo>
                    <a:pt x="1244" y="124"/>
                  </a:lnTo>
                  <a:lnTo>
                    <a:pt x="1265" y="94"/>
                  </a:lnTo>
                  <a:lnTo>
                    <a:pt x="1286" y="63"/>
                  </a:lnTo>
                  <a:lnTo>
                    <a:pt x="1307" y="34"/>
                  </a:lnTo>
                  <a:lnTo>
                    <a:pt x="1330" y="0"/>
                  </a:lnTo>
                  <a:lnTo>
                    <a:pt x="1292" y="12"/>
                  </a:lnTo>
                  <a:lnTo>
                    <a:pt x="1256" y="24"/>
                  </a:lnTo>
                  <a:lnTo>
                    <a:pt x="1219" y="38"/>
                  </a:lnTo>
                  <a:lnTo>
                    <a:pt x="1180" y="51"/>
                  </a:lnTo>
                  <a:lnTo>
                    <a:pt x="1143" y="64"/>
                  </a:lnTo>
                  <a:lnTo>
                    <a:pt x="1105" y="78"/>
                  </a:lnTo>
                  <a:lnTo>
                    <a:pt x="1067" y="93"/>
                  </a:lnTo>
                  <a:lnTo>
                    <a:pt x="1029" y="107"/>
                  </a:lnTo>
                  <a:lnTo>
                    <a:pt x="991" y="121"/>
                  </a:lnTo>
                  <a:lnTo>
                    <a:pt x="952" y="135"/>
                  </a:lnTo>
                  <a:lnTo>
                    <a:pt x="915" y="151"/>
                  </a:lnTo>
                  <a:lnTo>
                    <a:pt x="877" y="165"/>
                  </a:lnTo>
                  <a:lnTo>
                    <a:pt x="839" y="180"/>
                  </a:lnTo>
                  <a:lnTo>
                    <a:pt x="802" y="195"/>
                  </a:lnTo>
                  <a:lnTo>
                    <a:pt x="765" y="210"/>
                  </a:lnTo>
                  <a:lnTo>
                    <a:pt x="727" y="224"/>
                  </a:lnTo>
                  <a:lnTo>
                    <a:pt x="708" y="241"/>
                  </a:lnTo>
                  <a:lnTo>
                    <a:pt x="690" y="260"/>
                  </a:lnTo>
                  <a:lnTo>
                    <a:pt x="673" y="278"/>
                  </a:lnTo>
                  <a:lnTo>
                    <a:pt x="658" y="296"/>
                  </a:lnTo>
                  <a:lnTo>
                    <a:pt x="643" y="316"/>
                  </a:lnTo>
                  <a:lnTo>
                    <a:pt x="629" y="335"/>
                  </a:lnTo>
                  <a:lnTo>
                    <a:pt x="616" y="355"/>
                  </a:lnTo>
                  <a:lnTo>
                    <a:pt x="605" y="375"/>
                  </a:lnTo>
                  <a:lnTo>
                    <a:pt x="594" y="395"/>
                  </a:lnTo>
                  <a:lnTo>
                    <a:pt x="585" y="416"/>
                  </a:lnTo>
                  <a:lnTo>
                    <a:pt x="576" y="437"/>
                  </a:lnTo>
                  <a:lnTo>
                    <a:pt x="569" y="458"/>
                  </a:lnTo>
                  <a:lnTo>
                    <a:pt x="562" y="480"/>
                  </a:lnTo>
                  <a:lnTo>
                    <a:pt x="557" y="502"/>
                  </a:lnTo>
                  <a:lnTo>
                    <a:pt x="553" y="524"/>
                  </a:lnTo>
                  <a:lnTo>
                    <a:pt x="549" y="547"/>
                  </a:lnTo>
                  <a:lnTo>
                    <a:pt x="547" y="569"/>
                  </a:lnTo>
                  <a:lnTo>
                    <a:pt x="545" y="593"/>
                  </a:lnTo>
                  <a:lnTo>
                    <a:pt x="544" y="616"/>
                  </a:lnTo>
                  <a:lnTo>
                    <a:pt x="545" y="640"/>
                  </a:lnTo>
                  <a:lnTo>
                    <a:pt x="546" y="664"/>
                  </a:lnTo>
                  <a:lnTo>
                    <a:pt x="548" y="689"/>
                  </a:lnTo>
                  <a:lnTo>
                    <a:pt x="551" y="713"/>
                  </a:lnTo>
                  <a:lnTo>
                    <a:pt x="555" y="738"/>
                  </a:lnTo>
                  <a:lnTo>
                    <a:pt x="560" y="763"/>
                  </a:lnTo>
                  <a:lnTo>
                    <a:pt x="566" y="788"/>
                  </a:lnTo>
                  <a:lnTo>
                    <a:pt x="573" y="814"/>
                  </a:lnTo>
                  <a:lnTo>
                    <a:pt x="580" y="840"/>
                  </a:lnTo>
                  <a:lnTo>
                    <a:pt x="589" y="866"/>
                  </a:lnTo>
                  <a:lnTo>
                    <a:pt x="598" y="892"/>
                  </a:lnTo>
                  <a:lnTo>
                    <a:pt x="608" y="920"/>
                  </a:lnTo>
                  <a:lnTo>
                    <a:pt x="619" y="946"/>
                  </a:lnTo>
                  <a:lnTo>
                    <a:pt x="358" y="938"/>
                  </a:lnTo>
                  <a:lnTo>
                    <a:pt x="359" y="906"/>
                  </a:lnTo>
                  <a:lnTo>
                    <a:pt x="362" y="872"/>
                  </a:lnTo>
                  <a:lnTo>
                    <a:pt x="365" y="838"/>
                  </a:lnTo>
                  <a:lnTo>
                    <a:pt x="370" y="804"/>
                  </a:lnTo>
                  <a:lnTo>
                    <a:pt x="375" y="770"/>
                  </a:lnTo>
                  <a:lnTo>
                    <a:pt x="381" y="736"/>
                  </a:lnTo>
                  <a:lnTo>
                    <a:pt x="388" y="701"/>
                  </a:lnTo>
                  <a:lnTo>
                    <a:pt x="395" y="666"/>
                  </a:lnTo>
                  <a:lnTo>
                    <a:pt x="402" y="631"/>
                  </a:lnTo>
                  <a:lnTo>
                    <a:pt x="409" y="596"/>
                  </a:lnTo>
                  <a:lnTo>
                    <a:pt x="417" y="561"/>
                  </a:lnTo>
                  <a:lnTo>
                    <a:pt x="424" y="527"/>
                  </a:lnTo>
                  <a:lnTo>
                    <a:pt x="431" y="492"/>
                  </a:lnTo>
                  <a:lnTo>
                    <a:pt x="437" y="457"/>
                  </a:lnTo>
                  <a:lnTo>
                    <a:pt x="443" y="423"/>
                  </a:lnTo>
                  <a:lnTo>
                    <a:pt x="448" y="388"/>
                  </a:lnTo>
                  <a:lnTo>
                    <a:pt x="431" y="435"/>
                  </a:lnTo>
                  <a:lnTo>
                    <a:pt x="413" y="481"/>
                  </a:lnTo>
                  <a:lnTo>
                    <a:pt x="393" y="527"/>
                  </a:lnTo>
                  <a:lnTo>
                    <a:pt x="374" y="571"/>
                  </a:lnTo>
                  <a:lnTo>
                    <a:pt x="354" y="615"/>
                  </a:lnTo>
                  <a:lnTo>
                    <a:pt x="334" y="658"/>
                  </a:lnTo>
                  <a:lnTo>
                    <a:pt x="314" y="701"/>
                  </a:lnTo>
                  <a:lnTo>
                    <a:pt x="292" y="744"/>
                  </a:lnTo>
                  <a:lnTo>
                    <a:pt x="272" y="786"/>
                  </a:lnTo>
                  <a:lnTo>
                    <a:pt x="251" y="828"/>
                  </a:lnTo>
                  <a:lnTo>
                    <a:pt x="231" y="869"/>
                  </a:lnTo>
                  <a:lnTo>
                    <a:pt x="211" y="911"/>
                  </a:lnTo>
                  <a:lnTo>
                    <a:pt x="191" y="952"/>
                  </a:lnTo>
                  <a:lnTo>
                    <a:pt x="171" y="993"/>
                  </a:lnTo>
                  <a:lnTo>
                    <a:pt x="152" y="1035"/>
                  </a:lnTo>
                  <a:lnTo>
                    <a:pt x="134" y="1076"/>
                  </a:lnTo>
                  <a:lnTo>
                    <a:pt x="117" y="1118"/>
                  </a:lnTo>
                  <a:lnTo>
                    <a:pt x="101" y="1159"/>
                  </a:lnTo>
                  <a:lnTo>
                    <a:pt x="86" y="1202"/>
                  </a:lnTo>
                  <a:lnTo>
                    <a:pt x="70" y="1244"/>
                  </a:lnTo>
                  <a:lnTo>
                    <a:pt x="58" y="1288"/>
                  </a:lnTo>
                  <a:lnTo>
                    <a:pt x="46" y="1330"/>
                  </a:lnTo>
                  <a:lnTo>
                    <a:pt x="36" y="1375"/>
                  </a:lnTo>
                  <a:lnTo>
                    <a:pt x="27" y="1420"/>
                  </a:lnTo>
                  <a:lnTo>
                    <a:pt x="20" y="1465"/>
                  </a:lnTo>
                  <a:lnTo>
                    <a:pt x="15" y="1512"/>
                  </a:lnTo>
                  <a:lnTo>
                    <a:pt x="12" y="1559"/>
                  </a:lnTo>
                  <a:lnTo>
                    <a:pt x="11" y="1607"/>
                  </a:lnTo>
                  <a:lnTo>
                    <a:pt x="11" y="1655"/>
                  </a:lnTo>
                  <a:lnTo>
                    <a:pt x="14" y="1705"/>
                  </a:lnTo>
                  <a:lnTo>
                    <a:pt x="19" y="1757"/>
                  </a:lnTo>
                  <a:lnTo>
                    <a:pt x="27" y="1809"/>
                  </a:lnTo>
                  <a:lnTo>
                    <a:pt x="329" y="1772"/>
                  </a:lnTo>
                  <a:lnTo>
                    <a:pt x="329" y="1822"/>
                  </a:lnTo>
                  <a:lnTo>
                    <a:pt x="29" y="1872"/>
                  </a:lnTo>
                  <a:lnTo>
                    <a:pt x="23" y="1916"/>
                  </a:lnTo>
                  <a:lnTo>
                    <a:pt x="22" y="1996"/>
                  </a:lnTo>
                  <a:lnTo>
                    <a:pt x="320" y="1960"/>
                  </a:lnTo>
                  <a:lnTo>
                    <a:pt x="325" y="1963"/>
                  </a:lnTo>
                  <a:lnTo>
                    <a:pt x="327" y="1966"/>
                  </a:lnTo>
                  <a:lnTo>
                    <a:pt x="329" y="1971"/>
                  </a:lnTo>
                  <a:lnTo>
                    <a:pt x="329" y="1977"/>
                  </a:lnTo>
                  <a:lnTo>
                    <a:pt x="328" y="1983"/>
                  </a:lnTo>
                  <a:lnTo>
                    <a:pt x="328" y="1990"/>
                  </a:lnTo>
                  <a:lnTo>
                    <a:pt x="328" y="1995"/>
                  </a:lnTo>
                  <a:lnTo>
                    <a:pt x="329" y="2001"/>
                  </a:lnTo>
                  <a:lnTo>
                    <a:pt x="327" y="2006"/>
                  </a:lnTo>
                  <a:lnTo>
                    <a:pt x="323" y="2010"/>
                  </a:lnTo>
                  <a:lnTo>
                    <a:pt x="318" y="2014"/>
                  </a:lnTo>
                  <a:lnTo>
                    <a:pt x="312" y="2016"/>
                  </a:lnTo>
                  <a:lnTo>
                    <a:pt x="22" y="2067"/>
                  </a:lnTo>
                  <a:lnTo>
                    <a:pt x="0" y="3472"/>
                  </a:lnTo>
                  <a:lnTo>
                    <a:pt x="298" y="3624"/>
                  </a:lnTo>
                  <a:lnTo>
                    <a:pt x="298" y="3624"/>
                  </a:lnTo>
                  <a:lnTo>
                    <a:pt x="300" y="3623"/>
                  </a:lnTo>
                  <a:lnTo>
                    <a:pt x="301" y="3623"/>
                  </a:lnTo>
                  <a:lnTo>
                    <a:pt x="301" y="362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472" y="220"/>
              <a:ext cx="2" cy="1"/>
            </a:xfrm>
            <a:custGeom>
              <a:avLst/>
              <a:gdLst>
                <a:gd name="T0" fmla="*/ 4 w 14"/>
                <a:gd name="T1" fmla="*/ 10 h 10"/>
                <a:gd name="T2" fmla="*/ 5 w 14"/>
                <a:gd name="T3" fmla="*/ 10 h 10"/>
                <a:gd name="T4" fmla="*/ 7 w 14"/>
                <a:gd name="T5" fmla="*/ 10 h 10"/>
                <a:gd name="T6" fmla="*/ 10 w 14"/>
                <a:gd name="T7" fmla="*/ 10 h 10"/>
                <a:gd name="T8" fmla="*/ 12 w 14"/>
                <a:gd name="T9" fmla="*/ 9 h 10"/>
                <a:gd name="T10" fmla="*/ 13 w 14"/>
                <a:gd name="T11" fmla="*/ 6 h 10"/>
                <a:gd name="T12" fmla="*/ 14 w 14"/>
                <a:gd name="T13" fmla="*/ 6 h 10"/>
                <a:gd name="T14" fmla="*/ 14 w 14"/>
                <a:gd name="T15" fmla="*/ 5 h 10"/>
                <a:gd name="T16" fmla="*/ 12 w 14"/>
                <a:gd name="T17" fmla="*/ 2 h 10"/>
                <a:gd name="T18" fmla="*/ 9 w 14"/>
                <a:gd name="T19" fmla="*/ 0 h 10"/>
                <a:gd name="T20" fmla="*/ 6 w 14"/>
                <a:gd name="T21" fmla="*/ 1 h 10"/>
                <a:gd name="T22" fmla="*/ 3 w 14"/>
                <a:gd name="T23" fmla="*/ 4 h 10"/>
                <a:gd name="T24" fmla="*/ 0 w 14"/>
                <a:gd name="T25" fmla="*/ 9 h 10"/>
                <a:gd name="T26" fmla="*/ 1 w 14"/>
                <a:gd name="T27" fmla="*/ 9 h 10"/>
                <a:gd name="T28" fmla="*/ 2 w 14"/>
                <a:gd name="T29" fmla="*/ 9 h 10"/>
                <a:gd name="T30" fmla="*/ 3 w 14"/>
                <a:gd name="T31" fmla="*/ 10 h 10"/>
                <a:gd name="T32" fmla="*/ 4 w 14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0">
                  <a:moveTo>
                    <a:pt x="4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10" y="10"/>
                  </a:lnTo>
                  <a:lnTo>
                    <a:pt x="12" y="9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4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9"/>
                  </a:lnTo>
                  <a:lnTo>
                    <a:pt x="3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5871" y="166"/>
              <a:ext cx="10" cy="54"/>
            </a:xfrm>
            <a:custGeom>
              <a:avLst/>
              <a:gdLst>
                <a:gd name="T0" fmla="*/ 75 w 89"/>
                <a:gd name="T1" fmla="*/ 535 h 535"/>
                <a:gd name="T2" fmla="*/ 79 w 89"/>
                <a:gd name="T3" fmla="*/ 472 h 535"/>
                <a:gd name="T4" fmla="*/ 83 w 89"/>
                <a:gd name="T5" fmla="*/ 410 h 535"/>
                <a:gd name="T6" fmla="*/ 85 w 89"/>
                <a:gd name="T7" fmla="*/ 347 h 535"/>
                <a:gd name="T8" fmla="*/ 88 w 89"/>
                <a:gd name="T9" fmla="*/ 283 h 535"/>
                <a:gd name="T10" fmla="*/ 89 w 89"/>
                <a:gd name="T11" fmla="*/ 220 h 535"/>
                <a:gd name="T12" fmla="*/ 89 w 89"/>
                <a:gd name="T13" fmla="*/ 156 h 535"/>
                <a:gd name="T14" fmla="*/ 88 w 89"/>
                <a:gd name="T15" fmla="*/ 91 h 535"/>
                <a:gd name="T16" fmla="*/ 84 w 89"/>
                <a:gd name="T17" fmla="*/ 28 h 535"/>
                <a:gd name="T18" fmla="*/ 71 w 89"/>
                <a:gd name="T19" fmla="*/ 13 h 535"/>
                <a:gd name="T20" fmla="*/ 58 w 89"/>
                <a:gd name="T21" fmla="*/ 3 h 535"/>
                <a:gd name="T22" fmla="*/ 48 w 89"/>
                <a:gd name="T23" fmla="*/ 1 h 535"/>
                <a:gd name="T24" fmla="*/ 37 w 89"/>
                <a:gd name="T25" fmla="*/ 0 h 535"/>
                <a:gd name="T26" fmla="*/ 27 w 89"/>
                <a:gd name="T27" fmla="*/ 3 h 535"/>
                <a:gd name="T28" fmla="*/ 18 w 89"/>
                <a:gd name="T29" fmla="*/ 11 h 535"/>
                <a:gd name="T30" fmla="*/ 10 w 89"/>
                <a:gd name="T31" fmla="*/ 24 h 535"/>
                <a:gd name="T32" fmla="*/ 4 w 89"/>
                <a:gd name="T33" fmla="*/ 39 h 535"/>
                <a:gd name="T34" fmla="*/ 1 w 89"/>
                <a:gd name="T35" fmla="*/ 54 h 535"/>
                <a:gd name="T36" fmla="*/ 0 w 89"/>
                <a:gd name="T37" fmla="*/ 69 h 535"/>
                <a:gd name="T38" fmla="*/ 2 w 89"/>
                <a:gd name="T39" fmla="*/ 71 h 535"/>
                <a:gd name="T40" fmla="*/ 6 w 89"/>
                <a:gd name="T41" fmla="*/ 72 h 535"/>
                <a:gd name="T42" fmla="*/ 12 w 89"/>
                <a:gd name="T43" fmla="*/ 67 h 535"/>
                <a:gd name="T44" fmla="*/ 15 w 89"/>
                <a:gd name="T45" fmla="*/ 58 h 535"/>
                <a:gd name="T46" fmla="*/ 34 w 89"/>
                <a:gd name="T47" fmla="*/ 44 h 535"/>
                <a:gd name="T48" fmla="*/ 43 w 89"/>
                <a:gd name="T49" fmla="*/ 57 h 535"/>
                <a:gd name="T50" fmla="*/ 45 w 89"/>
                <a:gd name="T51" fmla="*/ 94 h 535"/>
                <a:gd name="T52" fmla="*/ 44 w 89"/>
                <a:gd name="T53" fmla="*/ 154 h 535"/>
                <a:gd name="T54" fmla="*/ 43 w 89"/>
                <a:gd name="T55" fmla="*/ 213 h 535"/>
                <a:gd name="T56" fmla="*/ 42 w 89"/>
                <a:gd name="T57" fmla="*/ 272 h 535"/>
                <a:gd name="T58" fmla="*/ 40 w 89"/>
                <a:gd name="T59" fmla="*/ 330 h 535"/>
                <a:gd name="T60" fmla="*/ 39 w 89"/>
                <a:gd name="T61" fmla="*/ 389 h 535"/>
                <a:gd name="T62" fmla="*/ 39 w 89"/>
                <a:gd name="T63" fmla="*/ 447 h 535"/>
                <a:gd name="T64" fmla="*/ 40 w 89"/>
                <a:gd name="T65" fmla="*/ 505 h 535"/>
                <a:gd name="T66" fmla="*/ 43 w 89"/>
                <a:gd name="T67" fmla="*/ 534 h 535"/>
                <a:gd name="T68" fmla="*/ 45 w 89"/>
                <a:gd name="T6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9" h="535">
                  <a:moveTo>
                    <a:pt x="46" y="535"/>
                  </a:moveTo>
                  <a:lnTo>
                    <a:pt x="75" y="535"/>
                  </a:lnTo>
                  <a:lnTo>
                    <a:pt x="77" y="504"/>
                  </a:lnTo>
                  <a:lnTo>
                    <a:pt x="79" y="472"/>
                  </a:lnTo>
                  <a:lnTo>
                    <a:pt x="81" y="442"/>
                  </a:lnTo>
                  <a:lnTo>
                    <a:pt x="83" y="410"/>
                  </a:lnTo>
                  <a:lnTo>
                    <a:pt x="84" y="379"/>
                  </a:lnTo>
                  <a:lnTo>
                    <a:pt x="85" y="347"/>
                  </a:lnTo>
                  <a:lnTo>
                    <a:pt x="88" y="316"/>
                  </a:lnTo>
                  <a:lnTo>
                    <a:pt x="88" y="283"/>
                  </a:lnTo>
                  <a:lnTo>
                    <a:pt x="89" y="251"/>
                  </a:lnTo>
                  <a:lnTo>
                    <a:pt x="89" y="220"/>
                  </a:lnTo>
                  <a:lnTo>
                    <a:pt x="89" y="187"/>
                  </a:lnTo>
                  <a:lnTo>
                    <a:pt x="89" y="156"/>
                  </a:lnTo>
                  <a:lnTo>
                    <a:pt x="89" y="123"/>
                  </a:lnTo>
                  <a:lnTo>
                    <a:pt x="88" y="91"/>
                  </a:lnTo>
                  <a:lnTo>
                    <a:pt x="86" y="60"/>
                  </a:lnTo>
                  <a:lnTo>
                    <a:pt x="84" y="28"/>
                  </a:lnTo>
                  <a:lnTo>
                    <a:pt x="78" y="20"/>
                  </a:lnTo>
                  <a:lnTo>
                    <a:pt x="71" y="13"/>
                  </a:lnTo>
                  <a:lnTo>
                    <a:pt x="65" y="7"/>
                  </a:lnTo>
                  <a:lnTo>
                    <a:pt x="58" y="3"/>
                  </a:lnTo>
                  <a:lnTo>
                    <a:pt x="53" y="2"/>
                  </a:lnTo>
                  <a:lnTo>
                    <a:pt x="48" y="1"/>
                  </a:lnTo>
                  <a:lnTo>
                    <a:pt x="42" y="0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3"/>
                  </a:lnTo>
                  <a:lnTo>
                    <a:pt x="22" y="6"/>
                  </a:lnTo>
                  <a:lnTo>
                    <a:pt x="18" y="11"/>
                  </a:lnTo>
                  <a:lnTo>
                    <a:pt x="13" y="18"/>
                  </a:lnTo>
                  <a:lnTo>
                    <a:pt x="10" y="24"/>
                  </a:lnTo>
                  <a:lnTo>
                    <a:pt x="7" y="31"/>
                  </a:lnTo>
                  <a:lnTo>
                    <a:pt x="4" y="39"/>
                  </a:lnTo>
                  <a:lnTo>
                    <a:pt x="2" y="47"/>
                  </a:lnTo>
                  <a:lnTo>
                    <a:pt x="1" y="54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0" y="70"/>
                  </a:lnTo>
                  <a:lnTo>
                    <a:pt x="2" y="71"/>
                  </a:lnTo>
                  <a:lnTo>
                    <a:pt x="3" y="72"/>
                  </a:lnTo>
                  <a:lnTo>
                    <a:pt x="6" y="72"/>
                  </a:lnTo>
                  <a:lnTo>
                    <a:pt x="9" y="70"/>
                  </a:lnTo>
                  <a:lnTo>
                    <a:pt x="12" y="67"/>
                  </a:lnTo>
                  <a:lnTo>
                    <a:pt x="14" y="63"/>
                  </a:lnTo>
                  <a:lnTo>
                    <a:pt x="15" y="58"/>
                  </a:lnTo>
                  <a:lnTo>
                    <a:pt x="27" y="42"/>
                  </a:lnTo>
                  <a:lnTo>
                    <a:pt x="34" y="44"/>
                  </a:lnTo>
                  <a:lnTo>
                    <a:pt x="39" y="50"/>
                  </a:lnTo>
                  <a:lnTo>
                    <a:pt x="43" y="57"/>
                  </a:lnTo>
                  <a:lnTo>
                    <a:pt x="45" y="65"/>
                  </a:lnTo>
                  <a:lnTo>
                    <a:pt x="45" y="94"/>
                  </a:lnTo>
                  <a:lnTo>
                    <a:pt x="45" y="124"/>
                  </a:lnTo>
                  <a:lnTo>
                    <a:pt x="44" y="154"/>
                  </a:lnTo>
                  <a:lnTo>
                    <a:pt x="44" y="183"/>
                  </a:lnTo>
                  <a:lnTo>
                    <a:pt x="43" y="213"/>
                  </a:lnTo>
                  <a:lnTo>
                    <a:pt x="43" y="242"/>
                  </a:lnTo>
                  <a:lnTo>
                    <a:pt x="42" y="272"/>
                  </a:lnTo>
                  <a:lnTo>
                    <a:pt x="41" y="300"/>
                  </a:lnTo>
                  <a:lnTo>
                    <a:pt x="40" y="330"/>
                  </a:lnTo>
                  <a:lnTo>
                    <a:pt x="40" y="359"/>
                  </a:lnTo>
                  <a:lnTo>
                    <a:pt x="39" y="389"/>
                  </a:lnTo>
                  <a:lnTo>
                    <a:pt x="39" y="417"/>
                  </a:lnTo>
                  <a:lnTo>
                    <a:pt x="39" y="447"/>
                  </a:lnTo>
                  <a:lnTo>
                    <a:pt x="39" y="475"/>
                  </a:lnTo>
                  <a:lnTo>
                    <a:pt x="40" y="505"/>
                  </a:lnTo>
                  <a:lnTo>
                    <a:pt x="41" y="534"/>
                  </a:lnTo>
                  <a:lnTo>
                    <a:pt x="43" y="534"/>
                  </a:lnTo>
                  <a:lnTo>
                    <a:pt x="44" y="534"/>
                  </a:lnTo>
                  <a:lnTo>
                    <a:pt x="45" y="534"/>
                  </a:lnTo>
                  <a:lnTo>
                    <a:pt x="46" y="5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5799" y="162"/>
              <a:ext cx="18" cy="57"/>
            </a:xfrm>
            <a:custGeom>
              <a:avLst/>
              <a:gdLst>
                <a:gd name="T0" fmla="*/ 57 w 162"/>
                <a:gd name="T1" fmla="*/ 569 h 573"/>
                <a:gd name="T2" fmla="*/ 148 w 162"/>
                <a:gd name="T3" fmla="*/ 573 h 573"/>
                <a:gd name="T4" fmla="*/ 150 w 162"/>
                <a:gd name="T5" fmla="*/ 544 h 573"/>
                <a:gd name="T6" fmla="*/ 153 w 162"/>
                <a:gd name="T7" fmla="*/ 514 h 573"/>
                <a:gd name="T8" fmla="*/ 155 w 162"/>
                <a:gd name="T9" fmla="*/ 485 h 573"/>
                <a:gd name="T10" fmla="*/ 157 w 162"/>
                <a:gd name="T11" fmla="*/ 454 h 573"/>
                <a:gd name="T12" fmla="*/ 158 w 162"/>
                <a:gd name="T13" fmla="*/ 424 h 573"/>
                <a:gd name="T14" fmla="*/ 160 w 162"/>
                <a:gd name="T15" fmla="*/ 393 h 573"/>
                <a:gd name="T16" fmla="*/ 161 w 162"/>
                <a:gd name="T17" fmla="*/ 363 h 573"/>
                <a:gd name="T18" fmla="*/ 161 w 162"/>
                <a:gd name="T19" fmla="*/ 331 h 573"/>
                <a:gd name="T20" fmla="*/ 162 w 162"/>
                <a:gd name="T21" fmla="*/ 300 h 573"/>
                <a:gd name="T22" fmla="*/ 162 w 162"/>
                <a:gd name="T23" fmla="*/ 269 h 573"/>
                <a:gd name="T24" fmla="*/ 161 w 162"/>
                <a:gd name="T25" fmla="*/ 238 h 573"/>
                <a:gd name="T26" fmla="*/ 160 w 162"/>
                <a:gd name="T27" fmla="*/ 207 h 573"/>
                <a:gd name="T28" fmla="*/ 158 w 162"/>
                <a:gd name="T29" fmla="*/ 176 h 573"/>
                <a:gd name="T30" fmla="*/ 156 w 162"/>
                <a:gd name="T31" fmla="*/ 145 h 573"/>
                <a:gd name="T32" fmla="*/ 153 w 162"/>
                <a:gd name="T33" fmla="*/ 114 h 573"/>
                <a:gd name="T34" fmla="*/ 150 w 162"/>
                <a:gd name="T35" fmla="*/ 83 h 573"/>
                <a:gd name="T36" fmla="*/ 145 w 162"/>
                <a:gd name="T37" fmla="*/ 69 h 573"/>
                <a:gd name="T38" fmla="*/ 138 w 162"/>
                <a:gd name="T39" fmla="*/ 56 h 573"/>
                <a:gd name="T40" fmla="*/ 131 w 162"/>
                <a:gd name="T41" fmla="*/ 44 h 573"/>
                <a:gd name="T42" fmla="*/ 123 w 162"/>
                <a:gd name="T43" fmla="*/ 32 h 573"/>
                <a:gd name="T44" fmla="*/ 114 w 162"/>
                <a:gd name="T45" fmla="*/ 23 h 573"/>
                <a:gd name="T46" fmla="*/ 104 w 162"/>
                <a:gd name="T47" fmla="*/ 14 h 573"/>
                <a:gd name="T48" fmla="*/ 93 w 162"/>
                <a:gd name="T49" fmla="*/ 6 h 573"/>
                <a:gd name="T50" fmla="*/ 82 w 162"/>
                <a:gd name="T51" fmla="*/ 0 h 573"/>
                <a:gd name="T52" fmla="*/ 71 w 162"/>
                <a:gd name="T53" fmla="*/ 7 h 573"/>
                <a:gd name="T54" fmla="*/ 62 w 162"/>
                <a:gd name="T55" fmla="*/ 16 h 573"/>
                <a:gd name="T56" fmla="*/ 54 w 162"/>
                <a:gd name="T57" fmla="*/ 27 h 573"/>
                <a:gd name="T58" fmla="*/ 48 w 162"/>
                <a:gd name="T59" fmla="*/ 40 h 573"/>
                <a:gd name="T60" fmla="*/ 42 w 162"/>
                <a:gd name="T61" fmla="*/ 53 h 573"/>
                <a:gd name="T62" fmla="*/ 37 w 162"/>
                <a:gd name="T63" fmla="*/ 67 h 573"/>
                <a:gd name="T64" fmla="*/ 32 w 162"/>
                <a:gd name="T65" fmla="*/ 81 h 573"/>
                <a:gd name="T66" fmla="*/ 26 w 162"/>
                <a:gd name="T67" fmla="*/ 96 h 573"/>
                <a:gd name="T68" fmla="*/ 20 w 162"/>
                <a:gd name="T69" fmla="*/ 125 h 573"/>
                <a:gd name="T70" fmla="*/ 15 w 162"/>
                <a:gd name="T71" fmla="*/ 155 h 573"/>
                <a:gd name="T72" fmla="*/ 12 w 162"/>
                <a:gd name="T73" fmla="*/ 184 h 573"/>
                <a:gd name="T74" fmla="*/ 9 w 162"/>
                <a:gd name="T75" fmla="*/ 214 h 573"/>
                <a:gd name="T76" fmla="*/ 7 w 162"/>
                <a:gd name="T77" fmla="*/ 243 h 573"/>
                <a:gd name="T78" fmla="*/ 5 w 162"/>
                <a:gd name="T79" fmla="*/ 272 h 573"/>
                <a:gd name="T80" fmla="*/ 4 w 162"/>
                <a:gd name="T81" fmla="*/ 301 h 573"/>
                <a:gd name="T82" fmla="*/ 3 w 162"/>
                <a:gd name="T83" fmla="*/ 331 h 573"/>
                <a:gd name="T84" fmla="*/ 3 w 162"/>
                <a:gd name="T85" fmla="*/ 361 h 573"/>
                <a:gd name="T86" fmla="*/ 3 w 162"/>
                <a:gd name="T87" fmla="*/ 390 h 573"/>
                <a:gd name="T88" fmla="*/ 3 w 162"/>
                <a:gd name="T89" fmla="*/ 419 h 573"/>
                <a:gd name="T90" fmla="*/ 3 w 162"/>
                <a:gd name="T91" fmla="*/ 448 h 573"/>
                <a:gd name="T92" fmla="*/ 2 w 162"/>
                <a:gd name="T93" fmla="*/ 478 h 573"/>
                <a:gd name="T94" fmla="*/ 2 w 162"/>
                <a:gd name="T95" fmla="*/ 506 h 573"/>
                <a:gd name="T96" fmla="*/ 1 w 162"/>
                <a:gd name="T97" fmla="*/ 536 h 573"/>
                <a:gd name="T98" fmla="*/ 0 w 162"/>
                <a:gd name="T99" fmla="*/ 564 h 573"/>
                <a:gd name="T100" fmla="*/ 57 w 162"/>
                <a:gd name="T101" fmla="*/ 569 h 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2" h="573">
                  <a:moveTo>
                    <a:pt x="57" y="569"/>
                  </a:moveTo>
                  <a:lnTo>
                    <a:pt x="148" y="573"/>
                  </a:lnTo>
                  <a:lnTo>
                    <a:pt x="150" y="544"/>
                  </a:lnTo>
                  <a:lnTo>
                    <a:pt x="153" y="514"/>
                  </a:lnTo>
                  <a:lnTo>
                    <a:pt x="155" y="485"/>
                  </a:lnTo>
                  <a:lnTo>
                    <a:pt x="157" y="454"/>
                  </a:lnTo>
                  <a:lnTo>
                    <a:pt x="158" y="424"/>
                  </a:lnTo>
                  <a:lnTo>
                    <a:pt x="160" y="393"/>
                  </a:lnTo>
                  <a:lnTo>
                    <a:pt x="161" y="363"/>
                  </a:lnTo>
                  <a:lnTo>
                    <a:pt x="161" y="331"/>
                  </a:lnTo>
                  <a:lnTo>
                    <a:pt x="162" y="300"/>
                  </a:lnTo>
                  <a:lnTo>
                    <a:pt x="162" y="269"/>
                  </a:lnTo>
                  <a:lnTo>
                    <a:pt x="161" y="238"/>
                  </a:lnTo>
                  <a:lnTo>
                    <a:pt x="160" y="207"/>
                  </a:lnTo>
                  <a:lnTo>
                    <a:pt x="158" y="176"/>
                  </a:lnTo>
                  <a:lnTo>
                    <a:pt x="156" y="145"/>
                  </a:lnTo>
                  <a:lnTo>
                    <a:pt x="153" y="114"/>
                  </a:lnTo>
                  <a:lnTo>
                    <a:pt x="150" y="83"/>
                  </a:lnTo>
                  <a:lnTo>
                    <a:pt x="145" y="69"/>
                  </a:lnTo>
                  <a:lnTo>
                    <a:pt x="138" y="56"/>
                  </a:lnTo>
                  <a:lnTo>
                    <a:pt x="131" y="44"/>
                  </a:lnTo>
                  <a:lnTo>
                    <a:pt x="123" y="32"/>
                  </a:lnTo>
                  <a:lnTo>
                    <a:pt x="114" y="23"/>
                  </a:lnTo>
                  <a:lnTo>
                    <a:pt x="104" y="14"/>
                  </a:lnTo>
                  <a:lnTo>
                    <a:pt x="93" y="6"/>
                  </a:lnTo>
                  <a:lnTo>
                    <a:pt x="82" y="0"/>
                  </a:lnTo>
                  <a:lnTo>
                    <a:pt x="71" y="7"/>
                  </a:lnTo>
                  <a:lnTo>
                    <a:pt x="62" y="16"/>
                  </a:lnTo>
                  <a:lnTo>
                    <a:pt x="54" y="27"/>
                  </a:lnTo>
                  <a:lnTo>
                    <a:pt x="48" y="40"/>
                  </a:lnTo>
                  <a:lnTo>
                    <a:pt x="42" y="53"/>
                  </a:lnTo>
                  <a:lnTo>
                    <a:pt x="37" y="67"/>
                  </a:lnTo>
                  <a:lnTo>
                    <a:pt x="32" y="81"/>
                  </a:lnTo>
                  <a:lnTo>
                    <a:pt x="26" y="96"/>
                  </a:lnTo>
                  <a:lnTo>
                    <a:pt x="20" y="125"/>
                  </a:lnTo>
                  <a:lnTo>
                    <a:pt x="15" y="155"/>
                  </a:lnTo>
                  <a:lnTo>
                    <a:pt x="12" y="184"/>
                  </a:lnTo>
                  <a:lnTo>
                    <a:pt x="9" y="214"/>
                  </a:lnTo>
                  <a:lnTo>
                    <a:pt x="7" y="243"/>
                  </a:lnTo>
                  <a:lnTo>
                    <a:pt x="5" y="272"/>
                  </a:lnTo>
                  <a:lnTo>
                    <a:pt x="4" y="301"/>
                  </a:lnTo>
                  <a:lnTo>
                    <a:pt x="3" y="331"/>
                  </a:lnTo>
                  <a:lnTo>
                    <a:pt x="3" y="361"/>
                  </a:lnTo>
                  <a:lnTo>
                    <a:pt x="3" y="390"/>
                  </a:lnTo>
                  <a:lnTo>
                    <a:pt x="3" y="419"/>
                  </a:lnTo>
                  <a:lnTo>
                    <a:pt x="3" y="448"/>
                  </a:lnTo>
                  <a:lnTo>
                    <a:pt x="2" y="478"/>
                  </a:lnTo>
                  <a:lnTo>
                    <a:pt x="2" y="506"/>
                  </a:lnTo>
                  <a:lnTo>
                    <a:pt x="1" y="536"/>
                  </a:lnTo>
                  <a:lnTo>
                    <a:pt x="0" y="564"/>
                  </a:lnTo>
                  <a:lnTo>
                    <a:pt x="57" y="5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2" name="Freeform 58"/>
            <p:cNvSpPr>
              <a:spLocks/>
            </p:cNvSpPr>
            <p:nvPr/>
          </p:nvSpPr>
          <p:spPr bwMode="auto">
            <a:xfrm>
              <a:off x="5811" y="159"/>
              <a:ext cx="16" cy="60"/>
            </a:xfrm>
            <a:custGeom>
              <a:avLst/>
              <a:gdLst>
                <a:gd name="T0" fmla="*/ 98 w 145"/>
                <a:gd name="T1" fmla="*/ 603 h 603"/>
                <a:gd name="T2" fmla="*/ 131 w 145"/>
                <a:gd name="T3" fmla="*/ 603 h 603"/>
                <a:gd name="T4" fmla="*/ 132 w 145"/>
                <a:gd name="T5" fmla="*/ 570 h 603"/>
                <a:gd name="T6" fmla="*/ 133 w 145"/>
                <a:gd name="T7" fmla="*/ 536 h 603"/>
                <a:gd name="T8" fmla="*/ 135 w 145"/>
                <a:gd name="T9" fmla="*/ 503 h 603"/>
                <a:gd name="T10" fmla="*/ 137 w 145"/>
                <a:gd name="T11" fmla="*/ 469 h 603"/>
                <a:gd name="T12" fmla="*/ 139 w 145"/>
                <a:gd name="T13" fmla="*/ 434 h 603"/>
                <a:gd name="T14" fmla="*/ 141 w 145"/>
                <a:gd name="T15" fmla="*/ 400 h 603"/>
                <a:gd name="T16" fmla="*/ 143 w 145"/>
                <a:gd name="T17" fmla="*/ 365 h 603"/>
                <a:gd name="T18" fmla="*/ 144 w 145"/>
                <a:gd name="T19" fmla="*/ 330 h 603"/>
                <a:gd name="T20" fmla="*/ 145 w 145"/>
                <a:gd name="T21" fmla="*/ 296 h 603"/>
                <a:gd name="T22" fmla="*/ 144 w 145"/>
                <a:gd name="T23" fmla="*/ 262 h 603"/>
                <a:gd name="T24" fmla="*/ 142 w 145"/>
                <a:gd name="T25" fmla="*/ 227 h 603"/>
                <a:gd name="T26" fmla="*/ 139 w 145"/>
                <a:gd name="T27" fmla="*/ 194 h 603"/>
                <a:gd name="T28" fmla="*/ 134 w 145"/>
                <a:gd name="T29" fmla="*/ 160 h 603"/>
                <a:gd name="T30" fmla="*/ 127 w 145"/>
                <a:gd name="T31" fmla="*/ 127 h 603"/>
                <a:gd name="T32" fmla="*/ 117 w 145"/>
                <a:gd name="T33" fmla="*/ 94 h 603"/>
                <a:gd name="T34" fmla="*/ 106 w 145"/>
                <a:gd name="T35" fmla="*/ 61 h 603"/>
                <a:gd name="T36" fmla="*/ 100 w 145"/>
                <a:gd name="T37" fmla="*/ 50 h 603"/>
                <a:gd name="T38" fmla="*/ 92 w 145"/>
                <a:gd name="T39" fmla="*/ 39 h 603"/>
                <a:gd name="T40" fmla="*/ 83 w 145"/>
                <a:gd name="T41" fmla="*/ 28 h 603"/>
                <a:gd name="T42" fmla="*/ 74 w 145"/>
                <a:gd name="T43" fmla="*/ 19 h 603"/>
                <a:gd name="T44" fmla="*/ 63 w 145"/>
                <a:gd name="T45" fmla="*/ 12 h 603"/>
                <a:gd name="T46" fmla="*/ 50 w 145"/>
                <a:gd name="T47" fmla="*/ 5 h 603"/>
                <a:gd name="T48" fmla="*/ 37 w 145"/>
                <a:gd name="T49" fmla="*/ 1 h 603"/>
                <a:gd name="T50" fmla="*/ 23 w 145"/>
                <a:gd name="T51" fmla="*/ 0 h 603"/>
                <a:gd name="T52" fmla="*/ 16 w 145"/>
                <a:gd name="T53" fmla="*/ 2 h 603"/>
                <a:gd name="T54" fmla="*/ 10 w 145"/>
                <a:gd name="T55" fmla="*/ 3 h 603"/>
                <a:gd name="T56" fmla="*/ 5 w 145"/>
                <a:gd name="T57" fmla="*/ 3 h 603"/>
                <a:gd name="T58" fmla="*/ 0 w 145"/>
                <a:gd name="T59" fmla="*/ 3 h 603"/>
                <a:gd name="T60" fmla="*/ 13 w 145"/>
                <a:gd name="T61" fmla="*/ 9 h 603"/>
                <a:gd name="T62" fmla="*/ 25 w 145"/>
                <a:gd name="T63" fmla="*/ 18 h 603"/>
                <a:gd name="T64" fmla="*/ 37 w 145"/>
                <a:gd name="T65" fmla="*/ 28 h 603"/>
                <a:gd name="T66" fmla="*/ 48 w 145"/>
                <a:gd name="T67" fmla="*/ 39 h 603"/>
                <a:gd name="T68" fmla="*/ 58 w 145"/>
                <a:gd name="T69" fmla="*/ 51 h 603"/>
                <a:gd name="T70" fmla="*/ 67 w 145"/>
                <a:gd name="T71" fmla="*/ 65 h 603"/>
                <a:gd name="T72" fmla="*/ 74 w 145"/>
                <a:gd name="T73" fmla="*/ 79 h 603"/>
                <a:gd name="T74" fmla="*/ 80 w 145"/>
                <a:gd name="T75" fmla="*/ 93 h 603"/>
                <a:gd name="T76" fmla="*/ 87 w 145"/>
                <a:gd name="T77" fmla="*/ 125 h 603"/>
                <a:gd name="T78" fmla="*/ 92 w 145"/>
                <a:gd name="T79" fmla="*/ 157 h 603"/>
                <a:gd name="T80" fmla="*/ 96 w 145"/>
                <a:gd name="T81" fmla="*/ 189 h 603"/>
                <a:gd name="T82" fmla="*/ 98 w 145"/>
                <a:gd name="T83" fmla="*/ 221 h 603"/>
                <a:gd name="T84" fmla="*/ 100 w 145"/>
                <a:gd name="T85" fmla="*/ 253 h 603"/>
                <a:gd name="T86" fmla="*/ 100 w 145"/>
                <a:gd name="T87" fmla="*/ 286 h 603"/>
                <a:gd name="T88" fmla="*/ 100 w 145"/>
                <a:gd name="T89" fmla="*/ 317 h 603"/>
                <a:gd name="T90" fmla="*/ 100 w 145"/>
                <a:gd name="T91" fmla="*/ 349 h 603"/>
                <a:gd name="T92" fmla="*/ 99 w 145"/>
                <a:gd name="T93" fmla="*/ 380 h 603"/>
                <a:gd name="T94" fmla="*/ 97 w 145"/>
                <a:gd name="T95" fmla="*/ 413 h 603"/>
                <a:gd name="T96" fmla="*/ 96 w 145"/>
                <a:gd name="T97" fmla="*/ 444 h 603"/>
                <a:gd name="T98" fmla="*/ 94 w 145"/>
                <a:gd name="T99" fmla="*/ 476 h 603"/>
                <a:gd name="T100" fmla="*/ 93 w 145"/>
                <a:gd name="T101" fmla="*/ 508 h 603"/>
                <a:gd name="T102" fmla="*/ 93 w 145"/>
                <a:gd name="T103" fmla="*/ 539 h 603"/>
                <a:gd name="T104" fmla="*/ 92 w 145"/>
                <a:gd name="T105" fmla="*/ 571 h 603"/>
                <a:gd name="T106" fmla="*/ 93 w 145"/>
                <a:gd name="T107" fmla="*/ 602 h 603"/>
                <a:gd name="T108" fmla="*/ 94 w 145"/>
                <a:gd name="T109" fmla="*/ 602 h 603"/>
                <a:gd name="T110" fmla="*/ 96 w 145"/>
                <a:gd name="T111" fmla="*/ 602 h 603"/>
                <a:gd name="T112" fmla="*/ 97 w 145"/>
                <a:gd name="T113" fmla="*/ 603 h 603"/>
                <a:gd name="T114" fmla="*/ 98 w 145"/>
                <a:gd name="T115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5" h="603">
                  <a:moveTo>
                    <a:pt x="98" y="603"/>
                  </a:moveTo>
                  <a:lnTo>
                    <a:pt x="131" y="603"/>
                  </a:lnTo>
                  <a:lnTo>
                    <a:pt x="132" y="570"/>
                  </a:lnTo>
                  <a:lnTo>
                    <a:pt x="133" y="536"/>
                  </a:lnTo>
                  <a:lnTo>
                    <a:pt x="135" y="503"/>
                  </a:lnTo>
                  <a:lnTo>
                    <a:pt x="137" y="469"/>
                  </a:lnTo>
                  <a:lnTo>
                    <a:pt x="139" y="434"/>
                  </a:lnTo>
                  <a:lnTo>
                    <a:pt x="141" y="400"/>
                  </a:lnTo>
                  <a:lnTo>
                    <a:pt x="143" y="365"/>
                  </a:lnTo>
                  <a:lnTo>
                    <a:pt x="144" y="330"/>
                  </a:lnTo>
                  <a:lnTo>
                    <a:pt x="145" y="296"/>
                  </a:lnTo>
                  <a:lnTo>
                    <a:pt x="144" y="262"/>
                  </a:lnTo>
                  <a:lnTo>
                    <a:pt x="142" y="227"/>
                  </a:lnTo>
                  <a:lnTo>
                    <a:pt x="139" y="194"/>
                  </a:lnTo>
                  <a:lnTo>
                    <a:pt x="134" y="160"/>
                  </a:lnTo>
                  <a:lnTo>
                    <a:pt x="127" y="127"/>
                  </a:lnTo>
                  <a:lnTo>
                    <a:pt x="117" y="94"/>
                  </a:lnTo>
                  <a:lnTo>
                    <a:pt x="106" y="61"/>
                  </a:lnTo>
                  <a:lnTo>
                    <a:pt x="100" y="50"/>
                  </a:lnTo>
                  <a:lnTo>
                    <a:pt x="92" y="39"/>
                  </a:lnTo>
                  <a:lnTo>
                    <a:pt x="83" y="28"/>
                  </a:lnTo>
                  <a:lnTo>
                    <a:pt x="74" y="19"/>
                  </a:lnTo>
                  <a:lnTo>
                    <a:pt x="63" y="12"/>
                  </a:lnTo>
                  <a:lnTo>
                    <a:pt x="50" y="5"/>
                  </a:lnTo>
                  <a:lnTo>
                    <a:pt x="37" y="1"/>
                  </a:lnTo>
                  <a:lnTo>
                    <a:pt x="23" y="0"/>
                  </a:lnTo>
                  <a:lnTo>
                    <a:pt x="16" y="2"/>
                  </a:lnTo>
                  <a:lnTo>
                    <a:pt x="10" y="3"/>
                  </a:lnTo>
                  <a:lnTo>
                    <a:pt x="5" y="3"/>
                  </a:lnTo>
                  <a:lnTo>
                    <a:pt x="0" y="3"/>
                  </a:lnTo>
                  <a:lnTo>
                    <a:pt x="13" y="9"/>
                  </a:lnTo>
                  <a:lnTo>
                    <a:pt x="25" y="18"/>
                  </a:lnTo>
                  <a:lnTo>
                    <a:pt x="37" y="28"/>
                  </a:lnTo>
                  <a:lnTo>
                    <a:pt x="48" y="39"/>
                  </a:lnTo>
                  <a:lnTo>
                    <a:pt x="58" y="51"/>
                  </a:lnTo>
                  <a:lnTo>
                    <a:pt x="67" y="65"/>
                  </a:lnTo>
                  <a:lnTo>
                    <a:pt x="74" y="79"/>
                  </a:lnTo>
                  <a:lnTo>
                    <a:pt x="80" y="93"/>
                  </a:lnTo>
                  <a:lnTo>
                    <a:pt x="87" y="125"/>
                  </a:lnTo>
                  <a:lnTo>
                    <a:pt x="92" y="157"/>
                  </a:lnTo>
                  <a:lnTo>
                    <a:pt x="96" y="189"/>
                  </a:lnTo>
                  <a:lnTo>
                    <a:pt x="98" y="221"/>
                  </a:lnTo>
                  <a:lnTo>
                    <a:pt x="100" y="253"/>
                  </a:lnTo>
                  <a:lnTo>
                    <a:pt x="100" y="286"/>
                  </a:lnTo>
                  <a:lnTo>
                    <a:pt x="100" y="317"/>
                  </a:lnTo>
                  <a:lnTo>
                    <a:pt x="100" y="349"/>
                  </a:lnTo>
                  <a:lnTo>
                    <a:pt x="99" y="380"/>
                  </a:lnTo>
                  <a:lnTo>
                    <a:pt x="97" y="413"/>
                  </a:lnTo>
                  <a:lnTo>
                    <a:pt x="96" y="444"/>
                  </a:lnTo>
                  <a:lnTo>
                    <a:pt x="94" y="476"/>
                  </a:lnTo>
                  <a:lnTo>
                    <a:pt x="93" y="508"/>
                  </a:lnTo>
                  <a:lnTo>
                    <a:pt x="93" y="539"/>
                  </a:lnTo>
                  <a:lnTo>
                    <a:pt x="92" y="571"/>
                  </a:lnTo>
                  <a:lnTo>
                    <a:pt x="93" y="602"/>
                  </a:lnTo>
                  <a:lnTo>
                    <a:pt x="94" y="602"/>
                  </a:lnTo>
                  <a:lnTo>
                    <a:pt x="96" y="602"/>
                  </a:lnTo>
                  <a:lnTo>
                    <a:pt x="97" y="603"/>
                  </a:lnTo>
                  <a:lnTo>
                    <a:pt x="98" y="6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5738" y="158"/>
              <a:ext cx="14" cy="60"/>
            </a:xfrm>
            <a:custGeom>
              <a:avLst/>
              <a:gdLst>
                <a:gd name="T0" fmla="*/ 117 w 132"/>
                <a:gd name="T1" fmla="*/ 601 h 604"/>
                <a:gd name="T2" fmla="*/ 123 w 132"/>
                <a:gd name="T3" fmla="*/ 557 h 604"/>
                <a:gd name="T4" fmla="*/ 126 w 132"/>
                <a:gd name="T5" fmla="*/ 512 h 604"/>
                <a:gd name="T6" fmla="*/ 127 w 132"/>
                <a:gd name="T7" fmla="*/ 465 h 604"/>
                <a:gd name="T8" fmla="*/ 128 w 132"/>
                <a:gd name="T9" fmla="*/ 417 h 604"/>
                <a:gd name="T10" fmla="*/ 127 w 132"/>
                <a:gd name="T11" fmla="*/ 369 h 604"/>
                <a:gd name="T12" fmla="*/ 127 w 132"/>
                <a:gd name="T13" fmla="*/ 321 h 604"/>
                <a:gd name="T14" fmla="*/ 129 w 132"/>
                <a:gd name="T15" fmla="*/ 274 h 604"/>
                <a:gd name="T16" fmla="*/ 132 w 132"/>
                <a:gd name="T17" fmla="*/ 227 h 604"/>
                <a:gd name="T18" fmla="*/ 129 w 132"/>
                <a:gd name="T19" fmla="*/ 196 h 604"/>
                <a:gd name="T20" fmla="*/ 125 w 132"/>
                <a:gd name="T21" fmla="*/ 163 h 604"/>
                <a:gd name="T22" fmla="*/ 120 w 132"/>
                <a:gd name="T23" fmla="*/ 130 h 604"/>
                <a:gd name="T24" fmla="*/ 112 w 132"/>
                <a:gd name="T25" fmla="*/ 98 h 604"/>
                <a:gd name="T26" fmla="*/ 102 w 132"/>
                <a:gd name="T27" fmla="*/ 68 h 604"/>
                <a:gd name="T28" fmla="*/ 87 w 132"/>
                <a:gd name="T29" fmla="*/ 42 h 604"/>
                <a:gd name="T30" fmla="*/ 68 w 132"/>
                <a:gd name="T31" fmla="*/ 21 h 604"/>
                <a:gd name="T32" fmla="*/ 44 w 132"/>
                <a:gd name="T33" fmla="*/ 5 h 604"/>
                <a:gd name="T34" fmla="*/ 31 w 132"/>
                <a:gd name="T35" fmla="*/ 2 h 604"/>
                <a:gd name="T36" fmla="*/ 20 w 132"/>
                <a:gd name="T37" fmla="*/ 0 h 604"/>
                <a:gd name="T38" fmla="*/ 9 w 132"/>
                <a:gd name="T39" fmla="*/ 1 h 604"/>
                <a:gd name="T40" fmla="*/ 0 w 132"/>
                <a:gd name="T41" fmla="*/ 5 h 604"/>
                <a:gd name="T42" fmla="*/ 26 w 132"/>
                <a:gd name="T43" fmla="*/ 22 h 604"/>
                <a:gd name="T44" fmla="*/ 49 w 132"/>
                <a:gd name="T45" fmla="*/ 44 h 604"/>
                <a:gd name="T46" fmla="*/ 66 w 132"/>
                <a:gd name="T47" fmla="*/ 72 h 604"/>
                <a:gd name="T48" fmla="*/ 79 w 132"/>
                <a:gd name="T49" fmla="*/ 103 h 604"/>
                <a:gd name="T50" fmla="*/ 90 w 132"/>
                <a:gd name="T51" fmla="*/ 166 h 604"/>
                <a:gd name="T52" fmla="*/ 95 w 132"/>
                <a:gd name="T53" fmla="*/ 229 h 604"/>
                <a:gd name="T54" fmla="*/ 96 w 132"/>
                <a:gd name="T55" fmla="*/ 293 h 604"/>
                <a:gd name="T56" fmla="*/ 95 w 132"/>
                <a:gd name="T57" fmla="*/ 355 h 604"/>
                <a:gd name="T58" fmla="*/ 92 w 132"/>
                <a:gd name="T59" fmla="*/ 417 h 604"/>
                <a:gd name="T60" fmla="*/ 91 w 132"/>
                <a:gd name="T61" fmla="*/ 480 h 604"/>
                <a:gd name="T62" fmla="*/ 91 w 132"/>
                <a:gd name="T63" fmla="*/ 542 h 604"/>
                <a:gd name="T64" fmla="*/ 95 w 132"/>
                <a:gd name="T65" fmla="*/ 604 h 604"/>
                <a:gd name="T66" fmla="*/ 98 w 132"/>
                <a:gd name="T67" fmla="*/ 603 h 604"/>
                <a:gd name="T68" fmla="*/ 101 w 132"/>
                <a:gd name="T69" fmla="*/ 60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2" h="604">
                  <a:moveTo>
                    <a:pt x="101" y="603"/>
                  </a:moveTo>
                  <a:lnTo>
                    <a:pt x="117" y="601"/>
                  </a:lnTo>
                  <a:lnTo>
                    <a:pt x="120" y="580"/>
                  </a:lnTo>
                  <a:lnTo>
                    <a:pt x="123" y="557"/>
                  </a:lnTo>
                  <a:lnTo>
                    <a:pt x="125" y="535"/>
                  </a:lnTo>
                  <a:lnTo>
                    <a:pt x="126" y="512"/>
                  </a:lnTo>
                  <a:lnTo>
                    <a:pt x="127" y="488"/>
                  </a:lnTo>
                  <a:lnTo>
                    <a:pt x="127" y="465"/>
                  </a:lnTo>
                  <a:lnTo>
                    <a:pt x="128" y="441"/>
                  </a:lnTo>
                  <a:lnTo>
                    <a:pt x="128" y="417"/>
                  </a:lnTo>
                  <a:lnTo>
                    <a:pt x="127" y="393"/>
                  </a:lnTo>
                  <a:lnTo>
                    <a:pt x="127" y="369"/>
                  </a:lnTo>
                  <a:lnTo>
                    <a:pt x="127" y="346"/>
                  </a:lnTo>
                  <a:lnTo>
                    <a:pt x="127" y="321"/>
                  </a:lnTo>
                  <a:lnTo>
                    <a:pt x="128" y="298"/>
                  </a:lnTo>
                  <a:lnTo>
                    <a:pt x="129" y="274"/>
                  </a:lnTo>
                  <a:lnTo>
                    <a:pt x="130" y="251"/>
                  </a:lnTo>
                  <a:lnTo>
                    <a:pt x="132" y="227"/>
                  </a:lnTo>
                  <a:lnTo>
                    <a:pt x="131" y="212"/>
                  </a:lnTo>
                  <a:lnTo>
                    <a:pt x="129" y="196"/>
                  </a:lnTo>
                  <a:lnTo>
                    <a:pt x="127" y="180"/>
                  </a:lnTo>
                  <a:lnTo>
                    <a:pt x="125" y="163"/>
                  </a:lnTo>
                  <a:lnTo>
                    <a:pt x="123" y="146"/>
                  </a:lnTo>
                  <a:lnTo>
                    <a:pt x="120" y="130"/>
                  </a:lnTo>
                  <a:lnTo>
                    <a:pt x="117" y="113"/>
                  </a:lnTo>
                  <a:lnTo>
                    <a:pt x="112" y="98"/>
                  </a:lnTo>
                  <a:lnTo>
                    <a:pt x="107" y="83"/>
                  </a:lnTo>
                  <a:lnTo>
                    <a:pt x="102" y="68"/>
                  </a:lnTo>
                  <a:lnTo>
                    <a:pt x="95" y="55"/>
                  </a:lnTo>
                  <a:lnTo>
                    <a:pt x="87" y="42"/>
                  </a:lnTo>
                  <a:lnTo>
                    <a:pt x="78" y="31"/>
                  </a:lnTo>
                  <a:lnTo>
                    <a:pt x="68" y="21"/>
                  </a:lnTo>
                  <a:lnTo>
                    <a:pt x="57" y="12"/>
                  </a:lnTo>
                  <a:lnTo>
                    <a:pt x="44" y="5"/>
                  </a:lnTo>
                  <a:lnTo>
                    <a:pt x="37" y="3"/>
                  </a:lnTo>
                  <a:lnTo>
                    <a:pt x="31" y="2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9" y="1"/>
                  </a:lnTo>
                  <a:lnTo>
                    <a:pt x="5" y="2"/>
                  </a:lnTo>
                  <a:lnTo>
                    <a:pt x="0" y="5"/>
                  </a:lnTo>
                  <a:lnTo>
                    <a:pt x="14" y="12"/>
                  </a:lnTo>
                  <a:lnTo>
                    <a:pt x="26" y="22"/>
                  </a:lnTo>
                  <a:lnTo>
                    <a:pt x="38" y="33"/>
                  </a:lnTo>
                  <a:lnTo>
                    <a:pt x="49" y="44"/>
                  </a:lnTo>
                  <a:lnTo>
                    <a:pt x="58" y="57"/>
                  </a:lnTo>
                  <a:lnTo>
                    <a:pt x="66" y="72"/>
                  </a:lnTo>
                  <a:lnTo>
                    <a:pt x="73" y="87"/>
                  </a:lnTo>
                  <a:lnTo>
                    <a:pt x="79" y="103"/>
                  </a:lnTo>
                  <a:lnTo>
                    <a:pt x="85" y="135"/>
                  </a:lnTo>
                  <a:lnTo>
                    <a:pt x="90" y="166"/>
                  </a:lnTo>
                  <a:lnTo>
                    <a:pt x="93" y="198"/>
                  </a:lnTo>
                  <a:lnTo>
                    <a:pt x="95" y="229"/>
                  </a:lnTo>
                  <a:lnTo>
                    <a:pt x="96" y="261"/>
                  </a:lnTo>
                  <a:lnTo>
                    <a:pt x="96" y="293"/>
                  </a:lnTo>
                  <a:lnTo>
                    <a:pt x="95" y="323"/>
                  </a:lnTo>
                  <a:lnTo>
                    <a:pt x="95" y="355"/>
                  </a:lnTo>
                  <a:lnTo>
                    <a:pt x="93" y="386"/>
                  </a:lnTo>
                  <a:lnTo>
                    <a:pt x="92" y="417"/>
                  </a:lnTo>
                  <a:lnTo>
                    <a:pt x="91" y="448"/>
                  </a:lnTo>
                  <a:lnTo>
                    <a:pt x="91" y="480"/>
                  </a:lnTo>
                  <a:lnTo>
                    <a:pt x="90" y="511"/>
                  </a:lnTo>
                  <a:lnTo>
                    <a:pt x="91" y="542"/>
                  </a:lnTo>
                  <a:lnTo>
                    <a:pt x="92" y="573"/>
                  </a:lnTo>
                  <a:lnTo>
                    <a:pt x="95" y="604"/>
                  </a:lnTo>
                  <a:lnTo>
                    <a:pt x="96" y="604"/>
                  </a:lnTo>
                  <a:lnTo>
                    <a:pt x="98" y="603"/>
                  </a:lnTo>
                  <a:lnTo>
                    <a:pt x="100" y="603"/>
                  </a:lnTo>
                  <a:lnTo>
                    <a:pt x="101" y="60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4" name="Freeform 60"/>
            <p:cNvSpPr>
              <a:spLocks/>
            </p:cNvSpPr>
            <p:nvPr/>
          </p:nvSpPr>
          <p:spPr bwMode="auto">
            <a:xfrm>
              <a:off x="5762" y="137"/>
              <a:ext cx="19" cy="82"/>
            </a:xfrm>
            <a:custGeom>
              <a:avLst/>
              <a:gdLst>
                <a:gd name="T0" fmla="*/ 152 w 167"/>
                <a:gd name="T1" fmla="*/ 813 h 818"/>
                <a:gd name="T2" fmla="*/ 153 w 167"/>
                <a:gd name="T3" fmla="*/ 782 h 818"/>
                <a:gd name="T4" fmla="*/ 153 w 167"/>
                <a:gd name="T5" fmla="*/ 750 h 818"/>
                <a:gd name="T6" fmla="*/ 154 w 167"/>
                <a:gd name="T7" fmla="*/ 719 h 818"/>
                <a:gd name="T8" fmla="*/ 154 w 167"/>
                <a:gd name="T9" fmla="*/ 686 h 818"/>
                <a:gd name="T10" fmla="*/ 154 w 167"/>
                <a:gd name="T11" fmla="*/ 653 h 818"/>
                <a:gd name="T12" fmla="*/ 155 w 167"/>
                <a:gd name="T13" fmla="*/ 621 h 818"/>
                <a:gd name="T14" fmla="*/ 156 w 167"/>
                <a:gd name="T15" fmla="*/ 589 h 818"/>
                <a:gd name="T16" fmla="*/ 157 w 167"/>
                <a:gd name="T17" fmla="*/ 557 h 818"/>
                <a:gd name="T18" fmla="*/ 155 w 167"/>
                <a:gd name="T19" fmla="*/ 487 h 818"/>
                <a:gd name="T20" fmla="*/ 157 w 167"/>
                <a:gd name="T21" fmla="*/ 416 h 818"/>
                <a:gd name="T22" fmla="*/ 163 w 167"/>
                <a:gd name="T23" fmla="*/ 344 h 818"/>
                <a:gd name="T24" fmla="*/ 167 w 167"/>
                <a:gd name="T25" fmla="*/ 271 h 818"/>
                <a:gd name="T26" fmla="*/ 166 w 167"/>
                <a:gd name="T27" fmla="*/ 200 h 818"/>
                <a:gd name="T28" fmla="*/ 155 w 167"/>
                <a:gd name="T29" fmla="*/ 133 h 818"/>
                <a:gd name="T30" fmla="*/ 134 w 167"/>
                <a:gd name="T31" fmla="*/ 69 h 818"/>
                <a:gd name="T32" fmla="*/ 97 w 167"/>
                <a:gd name="T33" fmla="*/ 11 h 818"/>
                <a:gd name="T34" fmla="*/ 89 w 167"/>
                <a:gd name="T35" fmla="*/ 4 h 818"/>
                <a:gd name="T36" fmla="*/ 83 w 167"/>
                <a:gd name="T37" fmla="*/ 0 h 818"/>
                <a:gd name="T38" fmla="*/ 60 w 167"/>
                <a:gd name="T39" fmla="*/ 26 h 818"/>
                <a:gd name="T40" fmla="*/ 43 w 167"/>
                <a:gd name="T41" fmla="*/ 59 h 818"/>
                <a:gd name="T42" fmla="*/ 30 w 167"/>
                <a:gd name="T43" fmla="*/ 98 h 818"/>
                <a:gd name="T44" fmla="*/ 19 w 167"/>
                <a:gd name="T45" fmla="*/ 138 h 818"/>
                <a:gd name="T46" fmla="*/ 16 w 167"/>
                <a:gd name="T47" fmla="*/ 180 h 818"/>
                <a:gd name="T48" fmla="*/ 13 w 167"/>
                <a:gd name="T49" fmla="*/ 221 h 818"/>
                <a:gd name="T50" fmla="*/ 11 w 167"/>
                <a:gd name="T51" fmla="*/ 263 h 818"/>
                <a:gd name="T52" fmla="*/ 9 w 167"/>
                <a:gd name="T53" fmla="*/ 305 h 818"/>
                <a:gd name="T54" fmla="*/ 7 w 167"/>
                <a:gd name="T55" fmla="*/ 347 h 818"/>
                <a:gd name="T56" fmla="*/ 6 w 167"/>
                <a:gd name="T57" fmla="*/ 388 h 818"/>
                <a:gd name="T58" fmla="*/ 5 w 167"/>
                <a:gd name="T59" fmla="*/ 430 h 818"/>
                <a:gd name="T60" fmla="*/ 5 w 167"/>
                <a:gd name="T61" fmla="*/ 472 h 818"/>
                <a:gd name="T62" fmla="*/ 4 w 167"/>
                <a:gd name="T63" fmla="*/ 514 h 818"/>
                <a:gd name="T64" fmla="*/ 4 w 167"/>
                <a:gd name="T65" fmla="*/ 556 h 818"/>
                <a:gd name="T66" fmla="*/ 3 w 167"/>
                <a:gd name="T67" fmla="*/ 597 h 818"/>
                <a:gd name="T68" fmla="*/ 3 w 167"/>
                <a:gd name="T69" fmla="*/ 638 h 818"/>
                <a:gd name="T70" fmla="*/ 2 w 167"/>
                <a:gd name="T71" fmla="*/ 680 h 818"/>
                <a:gd name="T72" fmla="*/ 2 w 167"/>
                <a:gd name="T73" fmla="*/ 722 h 818"/>
                <a:gd name="T74" fmla="*/ 1 w 167"/>
                <a:gd name="T75" fmla="*/ 763 h 818"/>
                <a:gd name="T76" fmla="*/ 0 w 167"/>
                <a:gd name="T77" fmla="*/ 805 h 818"/>
                <a:gd name="T78" fmla="*/ 2 w 167"/>
                <a:gd name="T79" fmla="*/ 814 h 818"/>
                <a:gd name="T80" fmla="*/ 3 w 167"/>
                <a:gd name="T81" fmla="*/ 817 h 818"/>
                <a:gd name="T82" fmla="*/ 4 w 167"/>
                <a:gd name="T83" fmla="*/ 817 h 818"/>
                <a:gd name="T84" fmla="*/ 8 w 167"/>
                <a:gd name="T85" fmla="*/ 818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7" h="818">
                  <a:moveTo>
                    <a:pt x="8" y="818"/>
                  </a:moveTo>
                  <a:lnTo>
                    <a:pt x="152" y="813"/>
                  </a:lnTo>
                  <a:lnTo>
                    <a:pt x="153" y="798"/>
                  </a:lnTo>
                  <a:lnTo>
                    <a:pt x="153" y="782"/>
                  </a:lnTo>
                  <a:lnTo>
                    <a:pt x="153" y="766"/>
                  </a:lnTo>
                  <a:lnTo>
                    <a:pt x="153" y="750"/>
                  </a:lnTo>
                  <a:lnTo>
                    <a:pt x="154" y="735"/>
                  </a:lnTo>
                  <a:lnTo>
                    <a:pt x="154" y="719"/>
                  </a:lnTo>
                  <a:lnTo>
                    <a:pt x="154" y="702"/>
                  </a:lnTo>
                  <a:lnTo>
                    <a:pt x="154" y="686"/>
                  </a:lnTo>
                  <a:lnTo>
                    <a:pt x="154" y="670"/>
                  </a:lnTo>
                  <a:lnTo>
                    <a:pt x="154" y="653"/>
                  </a:lnTo>
                  <a:lnTo>
                    <a:pt x="155" y="637"/>
                  </a:lnTo>
                  <a:lnTo>
                    <a:pt x="155" y="621"/>
                  </a:lnTo>
                  <a:lnTo>
                    <a:pt x="155" y="605"/>
                  </a:lnTo>
                  <a:lnTo>
                    <a:pt x="156" y="589"/>
                  </a:lnTo>
                  <a:lnTo>
                    <a:pt x="156" y="573"/>
                  </a:lnTo>
                  <a:lnTo>
                    <a:pt x="157" y="557"/>
                  </a:lnTo>
                  <a:lnTo>
                    <a:pt x="155" y="523"/>
                  </a:lnTo>
                  <a:lnTo>
                    <a:pt x="155" y="487"/>
                  </a:lnTo>
                  <a:lnTo>
                    <a:pt x="156" y="453"/>
                  </a:lnTo>
                  <a:lnTo>
                    <a:pt x="157" y="416"/>
                  </a:lnTo>
                  <a:lnTo>
                    <a:pt x="160" y="380"/>
                  </a:lnTo>
                  <a:lnTo>
                    <a:pt x="163" y="344"/>
                  </a:lnTo>
                  <a:lnTo>
                    <a:pt x="166" y="307"/>
                  </a:lnTo>
                  <a:lnTo>
                    <a:pt x="167" y="271"/>
                  </a:lnTo>
                  <a:lnTo>
                    <a:pt x="167" y="236"/>
                  </a:lnTo>
                  <a:lnTo>
                    <a:pt x="166" y="200"/>
                  </a:lnTo>
                  <a:lnTo>
                    <a:pt x="161" y="166"/>
                  </a:lnTo>
                  <a:lnTo>
                    <a:pt x="155" y="133"/>
                  </a:lnTo>
                  <a:lnTo>
                    <a:pt x="146" y="100"/>
                  </a:lnTo>
                  <a:lnTo>
                    <a:pt x="134" y="69"/>
                  </a:lnTo>
                  <a:lnTo>
                    <a:pt x="117" y="39"/>
                  </a:lnTo>
                  <a:lnTo>
                    <a:pt x="97" y="11"/>
                  </a:lnTo>
                  <a:lnTo>
                    <a:pt x="92" y="7"/>
                  </a:lnTo>
                  <a:lnTo>
                    <a:pt x="89" y="4"/>
                  </a:lnTo>
                  <a:lnTo>
                    <a:pt x="87" y="2"/>
                  </a:lnTo>
                  <a:lnTo>
                    <a:pt x="83" y="0"/>
                  </a:lnTo>
                  <a:lnTo>
                    <a:pt x="71" y="12"/>
                  </a:lnTo>
                  <a:lnTo>
                    <a:pt x="60" y="26"/>
                  </a:lnTo>
                  <a:lnTo>
                    <a:pt x="51" y="42"/>
                  </a:lnTo>
                  <a:lnTo>
                    <a:pt x="43" y="59"/>
                  </a:lnTo>
                  <a:lnTo>
                    <a:pt x="36" y="79"/>
                  </a:lnTo>
                  <a:lnTo>
                    <a:pt x="30" y="98"/>
                  </a:lnTo>
                  <a:lnTo>
                    <a:pt x="24" y="118"/>
                  </a:lnTo>
                  <a:lnTo>
                    <a:pt x="19" y="138"/>
                  </a:lnTo>
                  <a:lnTo>
                    <a:pt x="17" y="159"/>
                  </a:lnTo>
                  <a:lnTo>
                    <a:pt x="16" y="180"/>
                  </a:lnTo>
                  <a:lnTo>
                    <a:pt x="14" y="201"/>
                  </a:lnTo>
                  <a:lnTo>
                    <a:pt x="13" y="221"/>
                  </a:lnTo>
                  <a:lnTo>
                    <a:pt x="12" y="243"/>
                  </a:lnTo>
                  <a:lnTo>
                    <a:pt x="11" y="263"/>
                  </a:lnTo>
                  <a:lnTo>
                    <a:pt x="10" y="285"/>
                  </a:lnTo>
                  <a:lnTo>
                    <a:pt x="9" y="305"/>
                  </a:lnTo>
                  <a:lnTo>
                    <a:pt x="8" y="326"/>
                  </a:lnTo>
                  <a:lnTo>
                    <a:pt x="7" y="347"/>
                  </a:lnTo>
                  <a:lnTo>
                    <a:pt x="7" y="368"/>
                  </a:lnTo>
                  <a:lnTo>
                    <a:pt x="6" y="388"/>
                  </a:lnTo>
                  <a:lnTo>
                    <a:pt x="6" y="409"/>
                  </a:lnTo>
                  <a:lnTo>
                    <a:pt x="5" y="430"/>
                  </a:lnTo>
                  <a:lnTo>
                    <a:pt x="5" y="451"/>
                  </a:lnTo>
                  <a:lnTo>
                    <a:pt x="5" y="472"/>
                  </a:lnTo>
                  <a:lnTo>
                    <a:pt x="4" y="492"/>
                  </a:lnTo>
                  <a:lnTo>
                    <a:pt x="4" y="514"/>
                  </a:lnTo>
                  <a:lnTo>
                    <a:pt x="4" y="534"/>
                  </a:lnTo>
                  <a:lnTo>
                    <a:pt x="4" y="556"/>
                  </a:lnTo>
                  <a:lnTo>
                    <a:pt x="3" y="576"/>
                  </a:lnTo>
                  <a:lnTo>
                    <a:pt x="3" y="597"/>
                  </a:lnTo>
                  <a:lnTo>
                    <a:pt x="3" y="618"/>
                  </a:lnTo>
                  <a:lnTo>
                    <a:pt x="3" y="638"/>
                  </a:lnTo>
                  <a:lnTo>
                    <a:pt x="3" y="659"/>
                  </a:lnTo>
                  <a:lnTo>
                    <a:pt x="2" y="680"/>
                  </a:lnTo>
                  <a:lnTo>
                    <a:pt x="2" y="701"/>
                  </a:lnTo>
                  <a:lnTo>
                    <a:pt x="2" y="722"/>
                  </a:lnTo>
                  <a:lnTo>
                    <a:pt x="1" y="743"/>
                  </a:lnTo>
                  <a:lnTo>
                    <a:pt x="1" y="763"/>
                  </a:lnTo>
                  <a:lnTo>
                    <a:pt x="1" y="785"/>
                  </a:lnTo>
                  <a:lnTo>
                    <a:pt x="0" y="805"/>
                  </a:lnTo>
                  <a:lnTo>
                    <a:pt x="0" y="810"/>
                  </a:lnTo>
                  <a:lnTo>
                    <a:pt x="2" y="814"/>
                  </a:lnTo>
                  <a:lnTo>
                    <a:pt x="3" y="816"/>
                  </a:lnTo>
                  <a:lnTo>
                    <a:pt x="3" y="817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17"/>
                  </a:lnTo>
                  <a:lnTo>
                    <a:pt x="8" y="8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5774" y="134"/>
              <a:ext cx="16" cy="85"/>
            </a:xfrm>
            <a:custGeom>
              <a:avLst/>
              <a:gdLst>
                <a:gd name="T0" fmla="*/ 120 w 138"/>
                <a:gd name="T1" fmla="*/ 845 h 845"/>
                <a:gd name="T2" fmla="*/ 126 w 138"/>
                <a:gd name="T3" fmla="*/ 770 h 845"/>
                <a:gd name="T4" fmla="*/ 130 w 138"/>
                <a:gd name="T5" fmla="*/ 695 h 845"/>
                <a:gd name="T6" fmla="*/ 132 w 138"/>
                <a:gd name="T7" fmla="*/ 618 h 845"/>
                <a:gd name="T8" fmla="*/ 133 w 138"/>
                <a:gd name="T9" fmla="*/ 542 h 845"/>
                <a:gd name="T10" fmla="*/ 133 w 138"/>
                <a:gd name="T11" fmla="*/ 465 h 845"/>
                <a:gd name="T12" fmla="*/ 134 w 138"/>
                <a:gd name="T13" fmla="*/ 388 h 845"/>
                <a:gd name="T14" fmla="*/ 135 w 138"/>
                <a:gd name="T15" fmla="*/ 311 h 845"/>
                <a:gd name="T16" fmla="*/ 138 w 138"/>
                <a:gd name="T17" fmla="*/ 234 h 845"/>
                <a:gd name="T18" fmla="*/ 137 w 138"/>
                <a:gd name="T19" fmla="*/ 202 h 845"/>
                <a:gd name="T20" fmla="*/ 134 w 138"/>
                <a:gd name="T21" fmla="*/ 169 h 845"/>
                <a:gd name="T22" fmla="*/ 129 w 138"/>
                <a:gd name="T23" fmla="*/ 135 h 845"/>
                <a:gd name="T24" fmla="*/ 121 w 138"/>
                <a:gd name="T25" fmla="*/ 104 h 845"/>
                <a:gd name="T26" fmla="*/ 109 w 138"/>
                <a:gd name="T27" fmla="*/ 73 h 845"/>
                <a:gd name="T28" fmla="*/ 94 w 138"/>
                <a:gd name="T29" fmla="*/ 47 h 845"/>
                <a:gd name="T30" fmla="*/ 75 w 138"/>
                <a:gd name="T31" fmla="*/ 24 h 845"/>
                <a:gd name="T32" fmla="*/ 50 w 138"/>
                <a:gd name="T33" fmla="*/ 7 h 845"/>
                <a:gd name="T34" fmla="*/ 36 w 138"/>
                <a:gd name="T35" fmla="*/ 4 h 845"/>
                <a:gd name="T36" fmla="*/ 24 w 138"/>
                <a:gd name="T37" fmla="*/ 1 h 845"/>
                <a:gd name="T38" fmla="*/ 12 w 138"/>
                <a:gd name="T39" fmla="*/ 0 h 845"/>
                <a:gd name="T40" fmla="*/ 0 w 138"/>
                <a:gd name="T41" fmla="*/ 4 h 845"/>
                <a:gd name="T42" fmla="*/ 44 w 138"/>
                <a:gd name="T43" fmla="*/ 45 h 845"/>
                <a:gd name="T44" fmla="*/ 73 w 138"/>
                <a:gd name="T45" fmla="*/ 94 h 845"/>
                <a:gd name="T46" fmla="*/ 89 w 138"/>
                <a:gd name="T47" fmla="*/ 150 h 845"/>
                <a:gd name="T48" fmla="*/ 96 w 138"/>
                <a:gd name="T49" fmla="*/ 209 h 845"/>
                <a:gd name="T50" fmla="*/ 96 w 138"/>
                <a:gd name="T51" fmla="*/ 272 h 845"/>
                <a:gd name="T52" fmla="*/ 94 w 138"/>
                <a:gd name="T53" fmla="*/ 335 h 845"/>
                <a:gd name="T54" fmla="*/ 93 w 138"/>
                <a:gd name="T55" fmla="*/ 398 h 845"/>
                <a:gd name="T56" fmla="*/ 95 w 138"/>
                <a:gd name="T57" fmla="*/ 457 h 845"/>
                <a:gd name="T58" fmla="*/ 94 w 138"/>
                <a:gd name="T59" fmla="*/ 506 h 845"/>
                <a:gd name="T60" fmla="*/ 92 w 138"/>
                <a:gd name="T61" fmla="*/ 555 h 845"/>
                <a:gd name="T62" fmla="*/ 91 w 138"/>
                <a:gd name="T63" fmla="*/ 603 h 845"/>
                <a:gd name="T64" fmla="*/ 90 w 138"/>
                <a:gd name="T65" fmla="*/ 651 h 845"/>
                <a:gd name="T66" fmla="*/ 89 w 138"/>
                <a:gd name="T67" fmla="*/ 700 h 845"/>
                <a:gd name="T68" fmla="*/ 88 w 138"/>
                <a:gd name="T69" fmla="*/ 748 h 845"/>
                <a:gd name="T70" fmla="*/ 87 w 138"/>
                <a:gd name="T71" fmla="*/ 795 h 845"/>
                <a:gd name="T72" fmla="*/ 87 w 138"/>
                <a:gd name="T73" fmla="*/ 844 h 845"/>
                <a:gd name="T74" fmla="*/ 89 w 138"/>
                <a:gd name="T75" fmla="*/ 844 h 845"/>
                <a:gd name="T76" fmla="*/ 91 w 138"/>
                <a:gd name="T77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8" h="845">
                  <a:moveTo>
                    <a:pt x="91" y="845"/>
                  </a:moveTo>
                  <a:lnTo>
                    <a:pt x="120" y="845"/>
                  </a:lnTo>
                  <a:lnTo>
                    <a:pt x="123" y="808"/>
                  </a:lnTo>
                  <a:lnTo>
                    <a:pt x="126" y="770"/>
                  </a:lnTo>
                  <a:lnTo>
                    <a:pt x="128" y="732"/>
                  </a:lnTo>
                  <a:lnTo>
                    <a:pt x="130" y="695"/>
                  </a:lnTo>
                  <a:lnTo>
                    <a:pt x="131" y="657"/>
                  </a:lnTo>
                  <a:lnTo>
                    <a:pt x="132" y="618"/>
                  </a:lnTo>
                  <a:lnTo>
                    <a:pt x="132" y="580"/>
                  </a:lnTo>
                  <a:lnTo>
                    <a:pt x="133" y="542"/>
                  </a:lnTo>
                  <a:lnTo>
                    <a:pt x="133" y="504"/>
                  </a:lnTo>
                  <a:lnTo>
                    <a:pt x="133" y="465"/>
                  </a:lnTo>
                  <a:lnTo>
                    <a:pt x="134" y="427"/>
                  </a:lnTo>
                  <a:lnTo>
                    <a:pt x="134" y="388"/>
                  </a:lnTo>
                  <a:lnTo>
                    <a:pt x="135" y="349"/>
                  </a:lnTo>
                  <a:lnTo>
                    <a:pt x="135" y="311"/>
                  </a:lnTo>
                  <a:lnTo>
                    <a:pt x="137" y="273"/>
                  </a:lnTo>
                  <a:lnTo>
                    <a:pt x="138" y="234"/>
                  </a:lnTo>
                  <a:lnTo>
                    <a:pt x="138" y="218"/>
                  </a:lnTo>
                  <a:lnTo>
                    <a:pt x="137" y="202"/>
                  </a:lnTo>
                  <a:lnTo>
                    <a:pt x="136" y="185"/>
                  </a:lnTo>
                  <a:lnTo>
                    <a:pt x="134" y="169"/>
                  </a:lnTo>
                  <a:lnTo>
                    <a:pt x="132" y="152"/>
                  </a:lnTo>
                  <a:lnTo>
                    <a:pt x="129" y="135"/>
                  </a:lnTo>
                  <a:lnTo>
                    <a:pt x="125" y="119"/>
                  </a:lnTo>
                  <a:lnTo>
                    <a:pt x="121" y="104"/>
                  </a:lnTo>
                  <a:lnTo>
                    <a:pt x="116" y="88"/>
                  </a:lnTo>
                  <a:lnTo>
                    <a:pt x="109" y="73"/>
                  </a:lnTo>
                  <a:lnTo>
                    <a:pt x="102" y="60"/>
                  </a:lnTo>
                  <a:lnTo>
                    <a:pt x="94" y="47"/>
                  </a:lnTo>
                  <a:lnTo>
                    <a:pt x="85" y="34"/>
                  </a:lnTo>
                  <a:lnTo>
                    <a:pt x="75" y="24"/>
                  </a:lnTo>
                  <a:lnTo>
                    <a:pt x="64" y="15"/>
                  </a:lnTo>
                  <a:lnTo>
                    <a:pt x="50" y="7"/>
                  </a:lnTo>
                  <a:lnTo>
                    <a:pt x="43" y="6"/>
                  </a:lnTo>
                  <a:lnTo>
                    <a:pt x="36" y="4"/>
                  </a:lnTo>
                  <a:lnTo>
                    <a:pt x="30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0" y="4"/>
                  </a:lnTo>
                  <a:lnTo>
                    <a:pt x="24" y="23"/>
                  </a:lnTo>
                  <a:lnTo>
                    <a:pt x="44" y="45"/>
                  </a:lnTo>
                  <a:lnTo>
                    <a:pt x="61" y="68"/>
                  </a:lnTo>
                  <a:lnTo>
                    <a:pt x="73" y="94"/>
                  </a:lnTo>
                  <a:lnTo>
                    <a:pt x="82" y="121"/>
                  </a:lnTo>
                  <a:lnTo>
                    <a:pt x="89" y="150"/>
                  </a:lnTo>
                  <a:lnTo>
                    <a:pt x="93" y="179"/>
                  </a:lnTo>
                  <a:lnTo>
                    <a:pt x="96" y="209"/>
                  </a:lnTo>
                  <a:lnTo>
                    <a:pt x="96" y="240"/>
                  </a:lnTo>
                  <a:lnTo>
                    <a:pt x="96" y="272"/>
                  </a:lnTo>
                  <a:lnTo>
                    <a:pt x="95" y="303"/>
                  </a:lnTo>
                  <a:lnTo>
                    <a:pt x="94" y="335"/>
                  </a:lnTo>
                  <a:lnTo>
                    <a:pt x="93" y="367"/>
                  </a:lnTo>
                  <a:lnTo>
                    <a:pt x="93" y="398"/>
                  </a:lnTo>
                  <a:lnTo>
                    <a:pt x="93" y="428"/>
                  </a:lnTo>
                  <a:lnTo>
                    <a:pt x="95" y="457"/>
                  </a:lnTo>
                  <a:lnTo>
                    <a:pt x="94" y="482"/>
                  </a:lnTo>
                  <a:lnTo>
                    <a:pt x="94" y="506"/>
                  </a:lnTo>
                  <a:lnTo>
                    <a:pt x="93" y="531"/>
                  </a:lnTo>
                  <a:lnTo>
                    <a:pt x="92" y="555"/>
                  </a:lnTo>
                  <a:lnTo>
                    <a:pt x="92" y="579"/>
                  </a:lnTo>
                  <a:lnTo>
                    <a:pt x="91" y="603"/>
                  </a:lnTo>
                  <a:lnTo>
                    <a:pt x="91" y="627"/>
                  </a:lnTo>
                  <a:lnTo>
                    <a:pt x="90" y="651"/>
                  </a:lnTo>
                  <a:lnTo>
                    <a:pt x="89" y="675"/>
                  </a:lnTo>
                  <a:lnTo>
                    <a:pt x="89" y="700"/>
                  </a:lnTo>
                  <a:lnTo>
                    <a:pt x="88" y="723"/>
                  </a:lnTo>
                  <a:lnTo>
                    <a:pt x="88" y="748"/>
                  </a:lnTo>
                  <a:lnTo>
                    <a:pt x="87" y="771"/>
                  </a:lnTo>
                  <a:lnTo>
                    <a:pt x="87" y="795"/>
                  </a:lnTo>
                  <a:lnTo>
                    <a:pt x="87" y="820"/>
                  </a:lnTo>
                  <a:lnTo>
                    <a:pt x="87" y="844"/>
                  </a:lnTo>
                  <a:lnTo>
                    <a:pt x="88" y="844"/>
                  </a:lnTo>
                  <a:lnTo>
                    <a:pt x="89" y="844"/>
                  </a:lnTo>
                  <a:lnTo>
                    <a:pt x="90" y="845"/>
                  </a:lnTo>
                  <a:lnTo>
                    <a:pt x="91" y="8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6" name="Freeform 62"/>
            <p:cNvSpPr>
              <a:spLocks/>
            </p:cNvSpPr>
            <p:nvPr/>
          </p:nvSpPr>
          <p:spPr bwMode="auto">
            <a:xfrm>
              <a:off x="5680" y="164"/>
              <a:ext cx="11" cy="54"/>
            </a:xfrm>
            <a:custGeom>
              <a:avLst/>
              <a:gdLst>
                <a:gd name="T0" fmla="*/ 86 w 97"/>
                <a:gd name="T1" fmla="*/ 536 h 537"/>
                <a:gd name="T2" fmla="*/ 89 w 97"/>
                <a:gd name="T3" fmla="*/ 477 h 537"/>
                <a:gd name="T4" fmla="*/ 91 w 97"/>
                <a:gd name="T5" fmla="*/ 417 h 537"/>
                <a:gd name="T6" fmla="*/ 93 w 97"/>
                <a:gd name="T7" fmla="*/ 357 h 537"/>
                <a:gd name="T8" fmla="*/ 95 w 97"/>
                <a:gd name="T9" fmla="*/ 296 h 537"/>
                <a:gd name="T10" fmla="*/ 96 w 97"/>
                <a:gd name="T11" fmla="*/ 235 h 537"/>
                <a:gd name="T12" fmla="*/ 96 w 97"/>
                <a:gd name="T13" fmla="*/ 174 h 537"/>
                <a:gd name="T14" fmla="*/ 96 w 97"/>
                <a:gd name="T15" fmla="*/ 112 h 537"/>
                <a:gd name="T16" fmla="*/ 96 w 97"/>
                <a:gd name="T17" fmla="*/ 51 h 537"/>
                <a:gd name="T18" fmla="*/ 91 w 97"/>
                <a:gd name="T19" fmla="*/ 35 h 537"/>
                <a:gd name="T20" fmla="*/ 85 w 97"/>
                <a:gd name="T21" fmla="*/ 22 h 537"/>
                <a:gd name="T22" fmla="*/ 76 w 97"/>
                <a:gd name="T23" fmla="*/ 12 h 537"/>
                <a:gd name="T24" fmla="*/ 65 w 97"/>
                <a:gd name="T25" fmla="*/ 3 h 537"/>
                <a:gd name="T26" fmla="*/ 52 w 97"/>
                <a:gd name="T27" fmla="*/ 0 h 537"/>
                <a:gd name="T28" fmla="*/ 40 w 97"/>
                <a:gd name="T29" fmla="*/ 2 h 537"/>
                <a:gd name="T30" fmla="*/ 29 w 97"/>
                <a:gd name="T31" fmla="*/ 8 h 537"/>
                <a:gd name="T32" fmla="*/ 21 w 97"/>
                <a:gd name="T33" fmla="*/ 16 h 537"/>
                <a:gd name="T34" fmla="*/ 12 w 97"/>
                <a:gd name="T35" fmla="*/ 28 h 537"/>
                <a:gd name="T36" fmla="*/ 6 w 97"/>
                <a:gd name="T37" fmla="*/ 41 h 537"/>
                <a:gd name="T38" fmla="*/ 3 w 97"/>
                <a:gd name="T39" fmla="*/ 55 h 537"/>
                <a:gd name="T40" fmla="*/ 0 w 97"/>
                <a:gd name="T41" fmla="*/ 69 h 537"/>
                <a:gd name="T42" fmla="*/ 2 w 97"/>
                <a:gd name="T43" fmla="*/ 74 h 537"/>
                <a:gd name="T44" fmla="*/ 8 w 97"/>
                <a:gd name="T45" fmla="*/ 78 h 537"/>
                <a:gd name="T46" fmla="*/ 16 w 97"/>
                <a:gd name="T47" fmla="*/ 73 h 537"/>
                <a:gd name="T48" fmla="*/ 20 w 97"/>
                <a:gd name="T49" fmla="*/ 63 h 537"/>
                <a:gd name="T50" fmla="*/ 24 w 97"/>
                <a:gd name="T51" fmla="*/ 53 h 537"/>
                <a:gd name="T52" fmla="*/ 33 w 97"/>
                <a:gd name="T53" fmla="*/ 47 h 537"/>
                <a:gd name="T54" fmla="*/ 36 w 97"/>
                <a:gd name="T55" fmla="*/ 47 h 537"/>
                <a:gd name="T56" fmla="*/ 41 w 97"/>
                <a:gd name="T57" fmla="*/ 48 h 537"/>
                <a:gd name="T58" fmla="*/ 46 w 97"/>
                <a:gd name="T59" fmla="*/ 107 h 537"/>
                <a:gd name="T60" fmla="*/ 48 w 97"/>
                <a:gd name="T61" fmla="*/ 166 h 537"/>
                <a:gd name="T62" fmla="*/ 48 w 97"/>
                <a:gd name="T63" fmla="*/ 227 h 537"/>
                <a:gd name="T64" fmla="*/ 47 w 97"/>
                <a:gd name="T65" fmla="*/ 287 h 537"/>
                <a:gd name="T66" fmla="*/ 45 w 97"/>
                <a:gd name="T67" fmla="*/ 348 h 537"/>
                <a:gd name="T68" fmla="*/ 43 w 97"/>
                <a:gd name="T69" fmla="*/ 409 h 537"/>
                <a:gd name="T70" fmla="*/ 41 w 97"/>
                <a:gd name="T71" fmla="*/ 469 h 537"/>
                <a:gd name="T72" fmla="*/ 41 w 97"/>
                <a:gd name="T73" fmla="*/ 529 h 537"/>
                <a:gd name="T74" fmla="*/ 44 w 97"/>
                <a:gd name="T75" fmla="*/ 534 h 537"/>
                <a:gd name="T76" fmla="*/ 51 w 97"/>
                <a:gd name="T77" fmla="*/ 537 h 537"/>
                <a:gd name="T78" fmla="*/ 52 w 97"/>
                <a:gd name="T79" fmla="*/ 536 h 537"/>
                <a:gd name="T80" fmla="*/ 52 w 97"/>
                <a:gd name="T81" fmla="*/ 536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537">
                  <a:moveTo>
                    <a:pt x="52" y="536"/>
                  </a:moveTo>
                  <a:lnTo>
                    <a:pt x="86" y="536"/>
                  </a:lnTo>
                  <a:lnTo>
                    <a:pt x="87" y="507"/>
                  </a:lnTo>
                  <a:lnTo>
                    <a:pt x="89" y="477"/>
                  </a:lnTo>
                  <a:lnTo>
                    <a:pt x="90" y="447"/>
                  </a:lnTo>
                  <a:lnTo>
                    <a:pt x="91" y="417"/>
                  </a:lnTo>
                  <a:lnTo>
                    <a:pt x="92" y="386"/>
                  </a:lnTo>
                  <a:lnTo>
                    <a:pt x="93" y="357"/>
                  </a:lnTo>
                  <a:lnTo>
                    <a:pt x="94" y="326"/>
                  </a:lnTo>
                  <a:lnTo>
                    <a:pt x="95" y="296"/>
                  </a:lnTo>
                  <a:lnTo>
                    <a:pt x="95" y="265"/>
                  </a:lnTo>
                  <a:lnTo>
                    <a:pt x="96" y="235"/>
                  </a:lnTo>
                  <a:lnTo>
                    <a:pt x="96" y="205"/>
                  </a:lnTo>
                  <a:lnTo>
                    <a:pt x="96" y="174"/>
                  </a:lnTo>
                  <a:lnTo>
                    <a:pt x="97" y="143"/>
                  </a:lnTo>
                  <a:lnTo>
                    <a:pt x="96" y="112"/>
                  </a:lnTo>
                  <a:lnTo>
                    <a:pt x="96" y="82"/>
                  </a:lnTo>
                  <a:lnTo>
                    <a:pt x="96" y="51"/>
                  </a:lnTo>
                  <a:lnTo>
                    <a:pt x="94" y="42"/>
                  </a:lnTo>
                  <a:lnTo>
                    <a:pt x="91" y="35"/>
                  </a:lnTo>
                  <a:lnTo>
                    <a:pt x="88" y="28"/>
                  </a:lnTo>
                  <a:lnTo>
                    <a:pt x="85" y="22"/>
                  </a:lnTo>
                  <a:lnTo>
                    <a:pt x="81" y="17"/>
                  </a:lnTo>
                  <a:lnTo>
                    <a:pt x="76" y="12"/>
                  </a:lnTo>
                  <a:lnTo>
                    <a:pt x="71" y="8"/>
                  </a:lnTo>
                  <a:lnTo>
                    <a:pt x="65" y="3"/>
                  </a:lnTo>
                  <a:lnTo>
                    <a:pt x="58" y="1"/>
                  </a:lnTo>
                  <a:lnTo>
                    <a:pt x="52" y="0"/>
                  </a:lnTo>
                  <a:lnTo>
                    <a:pt x="46" y="1"/>
                  </a:lnTo>
                  <a:lnTo>
                    <a:pt x="40" y="2"/>
                  </a:lnTo>
                  <a:lnTo>
                    <a:pt x="34" y="5"/>
                  </a:lnTo>
                  <a:lnTo>
                    <a:pt x="29" y="8"/>
                  </a:lnTo>
                  <a:lnTo>
                    <a:pt x="25" y="12"/>
                  </a:lnTo>
                  <a:lnTo>
                    <a:pt x="21" y="16"/>
                  </a:lnTo>
                  <a:lnTo>
                    <a:pt x="16" y="22"/>
                  </a:lnTo>
                  <a:lnTo>
                    <a:pt x="12" y="28"/>
                  </a:lnTo>
                  <a:lnTo>
                    <a:pt x="9" y="35"/>
                  </a:lnTo>
                  <a:lnTo>
                    <a:pt x="6" y="41"/>
                  </a:lnTo>
                  <a:lnTo>
                    <a:pt x="5" y="48"/>
                  </a:lnTo>
                  <a:lnTo>
                    <a:pt x="3" y="55"/>
                  </a:lnTo>
                  <a:lnTo>
                    <a:pt x="2" y="62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2" y="74"/>
                  </a:lnTo>
                  <a:lnTo>
                    <a:pt x="4" y="76"/>
                  </a:lnTo>
                  <a:lnTo>
                    <a:pt x="8" y="78"/>
                  </a:lnTo>
                  <a:lnTo>
                    <a:pt x="12" y="76"/>
                  </a:lnTo>
                  <a:lnTo>
                    <a:pt x="16" y="73"/>
                  </a:lnTo>
                  <a:lnTo>
                    <a:pt x="18" y="68"/>
                  </a:lnTo>
                  <a:lnTo>
                    <a:pt x="20" y="63"/>
                  </a:lnTo>
                  <a:lnTo>
                    <a:pt x="22" y="57"/>
                  </a:lnTo>
                  <a:lnTo>
                    <a:pt x="24" y="53"/>
                  </a:lnTo>
                  <a:lnTo>
                    <a:pt x="28" y="49"/>
                  </a:lnTo>
                  <a:lnTo>
                    <a:pt x="33" y="47"/>
                  </a:lnTo>
                  <a:lnTo>
                    <a:pt x="35" y="47"/>
                  </a:lnTo>
                  <a:lnTo>
                    <a:pt x="36" y="47"/>
                  </a:lnTo>
                  <a:lnTo>
                    <a:pt x="38" y="47"/>
                  </a:lnTo>
                  <a:lnTo>
                    <a:pt x="41" y="48"/>
                  </a:lnTo>
                  <a:lnTo>
                    <a:pt x="44" y="78"/>
                  </a:lnTo>
                  <a:lnTo>
                    <a:pt x="46" y="107"/>
                  </a:lnTo>
                  <a:lnTo>
                    <a:pt x="48" y="137"/>
                  </a:lnTo>
                  <a:lnTo>
                    <a:pt x="48" y="166"/>
                  </a:lnTo>
                  <a:lnTo>
                    <a:pt x="49" y="196"/>
                  </a:lnTo>
                  <a:lnTo>
                    <a:pt x="48" y="227"/>
                  </a:lnTo>
                  <a:lnTo>
                    <a:pt x="48" y="257"/>
                  </a:lnTo>
                  <a:lnTo>
                    <a:pt x="47" y="287"/>
                  </a:lnTo>
                  <a:lnTo>
                    <a:pt x="46" y="317"/>
                  </a:lnTo>
                  <a:lnTo>
                    <a:pt x="45" y="348"/>
                  </a:lnTo>
                  <a:lnTo>
                    <a:pt x="44" y="378"/>
                  </a:lnTo>
                  <a:lnTo>
                    <a:pt x="43" y="409"/>
                  </a:lnTo>
                  <a:lnTo>
                    <a:pt x="42" y="439"/>
                  </a:lnTo>
                  <a:lnTo>
                    <a:pt x="41" y="469"/>
                  </a:lnTo>
                  <a:lnTo>
                    <a:pt x="41" y="500"/>
                  </a:lnTo>
                  <a:lnTo>
                    <a:pt x="41" y="529"/>
                  </a:lnTo>
                  <a:lnTo>
                    <a:pt x="42" y="532"/>
                  </a:lnTo>
                  <a:lnTo>
                    <a:pt x="44" y="534"/>
                  </a:lnTo>
                  <a:lnTo>
                    <a:pt x="47" y="536"/>
                  </a:lnTo>
                  <a:lnTo>
                    <a:pt x="51" y="537"/>
                  </a:lnTo>
                  <a:lnTo>
                    <a:pt x="51" y="537"/>
                  </a:lnTo>
                  <a:lnTo>
                    <a:pt x="52" y="536"/>
                  </a:lnTo>
                  <a:lnTo>
                    <a:pt x="52" y="536"/>
                  </a:lnTo>
                  <a:lnTo>
                    <a:pt x="52" y="5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5725" y="161"/>
              <a:ext cx="19" cy="57"/>
            </a:xfrm>
            <a:custGeom>
              <a:avLst/>
              <a:gdLst>
                <a:gd name="T0" fmla="*/ 5 w 163"/>
                <a:gd name="T1" fmla="*/ 571 h 571"/>
                <a:gd name="T2" fmla="*/ 148 w 163"/>
                <a:gd name="T3" fmla="*/ 571 h 571"/>
                <a:gd name="T4" fmla="*/ 151 w 163"/>
                <a:gd name="T5" fmla="*/ 560 h 571"/>
                <a:gd name="T6" fmla="*/ 153 w 163"/>
                <a:gd name="T7" fmla="*/ 548 h 571"/>
                <a:gd name="T8" fmla="*/ 153 w 163"/>
                <a:gd name="T9" fmla="*/ 536 h 571"/>
                <a:gd name="T10" fmla="*/ 153 w 163"/>
                <a:gd name="T11" fmla="*/ 522 h 571"/>
                <a:gd name="T12" fmla="*/ 153 w 163"/>
                <a:gd name="T13" fmla="*/ 510 h 571"/>
                <a:gd name="T14" fmla="*/ 154 w 163"/>
                <a:gd name="T15" fmla="*/ 497 h 571"/>
                <a:gd name="T16" fmla="*/ 155 w 163"/>
                <a:gd name="T17" fmla="*/ 485 h 571"/>
                <a:gd name="T18" fmla="*/ 157 w 163"/>
                <a:gd name="T19" fmla="*/ 472 h 571"/>
                <a:gd name="T20" fmla="*/ 155 w 163"/>
                <a:gd name="T21" fmla="*/ 443 h 571"/>
                <a:gd name="T22" fmla="*/ 154 w 163"/>
                <a:gd name="T23" fmla="*/ 413 h 571"/>
                <a:gd name="T24" fmla="*/ 155 w 163"/>
                <a:gd name="T25" fmla="*/ 383 h 571"/>
                <a:gd name="T26" fmla="*/ 156 w 163"/>
                <a:gd name="T27" fmla="*/ 351 h 571"/>
                <a:gd name="T28" fmla="*/ 159 w 163"/>
                <a:gd name="T29" fmla="*/ 321 h 571"/>
                <a:gd name="T30" fmla="*/ 161 w 163"/>
                <a:gd name="T31" fmla="*/ 289 h 571"/>
                <a:gd name="T32" fmla="*/ 162 w 163"/>
                <a:gd name="T33" fmla="*/ 259 h 571"/>
                <a:gd name="T34" fmla="*/ 163 w 163"/>
                <a:gd name="T35" fmla="*/ 227 h 571"/>
                <a:gd name="T36" fmla="*/ 163 w 163"/>
                <a:gd name="T37" fmla="*/ 196 h 571"/>
                <a:gd name="T38" fmla="*/ 162 w 163"/>
                <a:gd name="T39" fmla="*/ 167 h 571"/>
                <a:gd name="T40" fmla="*/ 158 w 163"/>
                <a:gd name="T41" fmla="*/ 137 h 571"/>
                <a:gd name="T42" fmla="*/ 151 w 163"/>
                <a:gd name="T43" fmla="*/ 109 h 571"/>
                <a:gd name="T44" fmla="*/ 142 w 163"/>
                <a:gd name="T45" fmla="*/ 82 h 571"/>
                <a:gd name="T46" fmla="*/ 131 w 163"/>
                <a:gd name="T47" fmla="*/ 56 h 571"/>
                <a:gd name="T48" fmla="*/ 115 w 163"/>
                <a:gd name="T49" fmla="*/ 31 h 571"/>
                <a:gd name="T50" fmla="*/ 96 w 163"/>
                <a:gd name="T51" fmla="*/ 8 h 571"/>
                <a:gd name="T52" fmla="*/ 91 w 163"/>
                <a:gd name="T53" fmla="*/ 5 h 571"/>
                <a:gd name="T54" fmla="*/ 87 w 163"/>
                <a:gd name="T55" fmla="*/ 3 h 571"/>
                <a:gd name="T56" fmla="*/ 83 w 163"/>
                <a:gd name="T57" fmla="*/ 2 h 571"/>
                <a:gd name="T58" fmla="*/ 79 w 163"/>
                <a:gd name="T59" fmla="*/ 0 h 571"/>
                <a:gd name="T60" fmla="*/ 60 w 163"/>
                <a:gd name="T61" fmla="*/ 30 h 571"/>
                <a:gd name="T62" fmla="*/ 44 w 163"/>
                <a:gd name="T63" fmla="*/ 62 h 571"/>
                <a:gd name="T64" fmla="*/ 30 w 163"/>
                <a:gd name="T65" fmla="*/ 94 h 571"/>
                <a:gd name="T66" fmla="*/ 21 w 163"/>
                <a:gd name="T67" fmla="*/ 129 h 571"/>
                <a:gd name="T68" fmla="*/ 14 w 163"/>
                <a:gd name="T69" fmla="*/ 164 h 571"/>
                <a:gd name="T70" fmla="*/ 9 w 163"/>
                <a:gd name="T71" fmla="*/ 199 h 571"/>
                <a:gd name="T72" fmla="*/ 6 w 163"/>
                <a:gd name="T73" fmla="*/ 236 h 571"/>
                <a:gd name="T74" fmla="*/ 4 w 163"/>
                <a:gd name="T75" fmla="*/ 274 h 571"/>
                <a:gd name="T76" fmla="*/ 4 w 163"/>
                <a:gd name="T77" fmla="*/ 311 h 571"/>
                <a:gd name="T78" fmla="*/ 4 w 163"/>
                <a:gd name="T79" fmla="*/ 349 h 571"/>
                <a:gd name="T80" fmla="*/ 4 w 163"/>
                <a:gd name="T81" fmla="*/ 387 h 571"/>
                <a:gd name="T82" fmla="*/ 5 w 163"/>
                <a:gd name="T83" fmla="*/ 425 h 571"/>
                <a:gd name="T84" fmla="*/ 5 w 163"/>
                <a:gd name="T85" fmla="*/ 461 h 571"/>
                <a:gd name="T86" fmla="*/ 5 w 163"/>
                <a:gd name="T87" fmla="*/ 498 h 571"/>
                <a:gd name="T88" fmla="*/ 3 w 163"/>
                <a:gd name="T89" fmla="*/ 535 h 571"/>
                <a:gd name="T90" fmla="*/ 0 w 163"/>
                <a:gd name="T91" fmla="*/ 570 h 571"/>
                <a:gd name="T92" fmla="*/ 1 w 163"/>
                <a:gd name="T93" fmla="*/ 570 h 571"/>
                <a:gd name="T94" fmla="*/ 3 w 163"/>
                <a:gd name="T95" fmla="*/ 570 h 571"/>
                <a:gd name="T96" fmla="*/ 4 w 163"/>
                <a:gd name="T97" fmla="*/ 571 h 571"/>
                <a:gd name="T98" fmla="*/ 5 w 163"/>
                <a:gd name="T99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3" h="571">
                  <a:moveTo>
                    <a:pt x="5" y="571"/>
                  </a:moveTo>
                  <a:lnTo>
                    <a:pt x="148" y="571"/>
                  </a:lnTo>
                  <a:lnTo>
                    <a:pt x="151" y="560"/>
                  </a:lnTo>
                  <a:lnTo>
                    <a:pt x="153" y="548"/>
                  </a:lnTo>
                  <a:lnTo>
                    <a:pt x="153" y="536"/>
                  </a:lnTo>
                  <a:lnTo>
                    <a:pt x="153" y="522"/>
                  </a:lnTo>
                  <a:lnTo>
                    <a:pt x="153" y="510"/>
                  </a:lnTo>
                  <a:lnTo>
                    <a:pt x="154" y="497"/>
                  </a:lnTo>
                  <a:lnTo>
                    <a:pt x="155" y="485"/>
                  </a:lnTo>
                  <a:lnTo>
                    <a:pt x="157" y="472"/>
                  </a:lnTo>
                  <a:lnTo>
                    <a:pt x="155" y="443"/>
                  </a:lnTo>
                  <a:lnTo>
                    <a:pt x="154" y="413"/>
                  </a:lnTo>
                  <a:lnTo>
                    <a:pt x="155" y="383"/>
                  </a:lnTo>
                  <a:lnTo>
                    <a:pt x="156" y="351"/>
                  </a:lnTo>
                  <a:lnTo>
                    <a:pt x="159" y="321"/>
                  </a:lnTo>
                  <a:lnTo>
                    <a:pt x="161" y="289"/>
                  </a:lnTo>
                  <a:lnTo>
                    <a:pt x="162" y="259"/>
                  </a:lnTo>
                  <a:lnTo>
                    <a:pt x="163" y="227"/>
                  </a:lnTo>
                  <a:lnTo>
                    <a:pt x="163" y="196"/>
                  </a:lnTo>
                  <a:lnTo>
                    <a:pt x="162" y="167"/>
                  </a:lnTo>
                  <a:lnTo>
                    <a:pt x="158" y="137"/>
                  </a:lnTo>
                  <a:lnTo>
                    <a:pt x="151" y="109"/>
                  </a:lnTo>
                  <a:lnTo>
                    <a:pt x="142" y="82"/>
                  </a:lnTo>
                  <a:lnTo>
                    <a:pt x="131" y="56"/>
                  </a:lnTo>
                  <a:lnTo>
                    <a:pt x="115" y="31"/>
                  </a:lnTo>
                  <a:lnTo>
                    <a:pt x="96" y="8"/>
                  </a:lnTo>
                  <a:lnTo>
                    <a:pt x="91" y="5"/>
                  </a:lnTo>
                  <a:lnTo>
                    <a:pt x="87" y="3"/>
                  </a:lnTo>
                  <a:lnTo>
                    <a:pt x="83" y="2"/>
                  </a:lnTo>
                  <a:lnTo>
                    <a:pt x="79" y="0"/>
                  </a:lnTo>
                  <a:lnTo>
                    <a:pt x="60" y="30"/>
                  </a:lnTo>
                  <a:lnTo>
                    <a:pt x="44" y="62"/>
                  </a:lnTo>
                  <a:lnTo>
                    <a:pt x="30" y="94"/>
                  </a:lnTo>
                  <a:lnTo>
                    <a:pt x="21" y="129"/>
                  </a:lnTo>
                  <a:lnTo>
                    <a:pt x="14" y="164"/>
                  </a:lnTo>
                  <a:lnTo>
                    <a:pt x="9" y="199"/>
                  </a:lnTo>
                  <a:lnTo>
                    <a:pt x="6" y="236"/>
                  </a:lnTo>
                  <a:lnTo>
                    <a:pt x="4" y="274"/>
                  </a:lnTo>
                  <a:lnTo>
                    <a:pt x="4" y="311"/>
                  </a:lnTo>
                  <a:lnTo>
                    <a:pt x="4" y="349"/>
                  </a:lnTo>
                  <a:lnTo>
                    <a:pt x="4" y="387"/>
                  </a:lnTo>
                  <a:lnTo>
                    <a:pt x="5" y="425"/>
                  </a:lnTo>
                  <a:lnTo>
                    <a:pt x="5" y="461"/>
                  </a:lnTo>
                  <a:lnTo>
                    <a:pt x="5" y="498"/>
                  </a:lnTo>
                  <a:lnTo>
                    <a:pt x="3" y="535"/>
                  </a:lnTo>
                  <a:lnTo>
                    <a:pt x="0" y="570"/>
                  </a:lnTo>
                  <a:lnTo>
                    <a:pt x="1" y="570"/>
                  </a:lnTo>
                  <a:lnTo>
                    <a:pt x="3" y="570"/>
                  </a:lnTo>
                  <a:lnTo>
                    <a:pt x="4" y="571"/>
                  </a:lnTo>
                  <a:lnTo>
                    <a:pt x="5" y="5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88" name="Freeform 64"/>
            <p:cNvSpPr>
              <a:spLocks/>
            </p:cNvSpPr>
            <p:nvPr/>
          </p:nvSpPr>
          <p:spPr bwMode="auto">
            <a:xfrm>
              <a:off x="5768" y="93"/>
              <a:ext cx="13" cy="21"/>
            </a:xfrm>
            <a:custGeom>
              <a:avLst/>
              <a:gdLst>
                <a:gd name="T0" fmla="*/ 97 w 117"/>
                <a:gd name="T1" fmla="*/ 209 h 211"/>
                <a:gd name="T2" fmla="*/ 117 w 117"/>
                <a:gd name="T3" fmla="*/ 198 h 211"/>
                <a:gd name="T4" fmla="*/ 104 w 117"/>
                <a:gd name="T5" fmla="*/ 189 h 211"/>
                <a:gd name="T6" fmla="*/ 91 w 117"/>
                <a:gd name="T7" fmla="*/ 179 h 211"/>
                <a:gd name="T8" fmla="*/ 79 w 117"/>
                <a:gd name="T9" fmla="*/ 168 h 211"/>
                <a:gd name="T10" fmla="*/ 67 w 117"/>
                <a:gd name="T11" fmla="*/ 158 h 211"/>
                <a:gd name="T12" fmla="*/ 55 w 117"/>
                <a:gd name="T13" fmla="*/ 146 h 211"/>
                <a:gd name="T14" fmla="*/ 45 w 117"/>
                <a:gd name="T15" fmla="*/ 134 h 211"/>
                <a:gd name="T16" fmla="*/ 37 w 117"/>
                <a:gd name="T17" fmla="*/ 119 h 211"/>
                <a:gd name="T18" fmla="*/ 32 w 117"/>
                <a:gd name="T19" fmla="*/ 103 h 211"/>
                <a:gd name="T20" fmla="*/ 30 w 117"/>
                <a:gd name="T21" fmla="*/ 90 h 211"/>
                <a:gd name="T22" fmla="*/ 28 w 117"/>
                <a:gd name="T23" fmla="*/ 78 h 211"/>
                <a:gd name="T24" fmla="*/ 27 w 117"/>
                <a:gd name="T25" fmla="*/ 64 h 211"/>
                <a:gd name="T26" fmla="*/ 27 w 117"/>
                <a:gd name="T27" fmla="*/ 52 h 211"/>
                <a:gd name="T28" fmla="*/ 27 w 117"/>
                <a:gd name="T29" fmla="*/ 40 h 211"/>
                <a:gd name="T30" fmla="*/ 28 w 117"/>
                <a:gd name="T31" fmla="*/ 28 h 211"/>
                <a:gd name="T32" fmla="*/ 31 w 117"/>
                <a:gd name="T33" fmla="*/ 16 h 211"/>
                <a:gd name="T34" fmla="*/ 34 w 117"/>
                <a:gd name="T35" fmla="*/ 4 h 211"/>
                <a:gd name="T36" fmla="*/ 28 w 117"/>
                <a:gd name="T37" fmla="*/ 0 h 211"/>
                <a:gd name="T38" fmla="*/ 20 w 117"/>
                <a:gd name="T39" fmla="*/ 1 h 211"/>
                <a:gd name="T40" fmla="*/ 12 w 117"/>
                <a:gd name="T41" fmla="*/ 3 h 211"/>
                <a:gd name="T42" fmla="*/ 6 w 117"/>
                <a:gd name="T43" fmla="*/ 7 h 211"/>
                <a:gd name="T44" fmla="*/ 2 w 117"/>
                <a:gd name="T45" fmla="*/ 25 h 211"/>
                <a:gd name="T46" fmla="*/ 0 w 117"/>
                <a:gd name="T47" fmla="*/ 42 h 211"/>
                <a:gd name="T48" fmla="*/ 0 w 117"/>
                <a:gd name="T49" fmla="*/ 60 h 211"/>
                <a:gd name="T50" fmla="*/ 1 w 117"/>
                <a:gd name="T51" fmla="*/ 79 h 211"/>
                <a:gd name="T52" fmla="*/ 4 w 117"/>
                <a:gd name="T53" fmla="*/ 97 h 211"/>
                <a:gd name="T54" fmla="*/ 8 w 117"/>
                <a:gd name="T55" fmla="*/ 115 h 211"/>
                <a:gd name="T56" fmla="*/ 14 w 117"/>
                <a:gd name="T57" fmla="*/ 132 h 211"/>
                <a:gd name="T58" fmla="*/ 21 w 117"/>
                <a:gd name="T59" fmla="*/ 148 h 211"/>
                <a:gd name="T60" fmla="*/ 28 w 117"/>
                <a:gd name="T61" fmla="*/ 159 h 211"/>
                <a:gd name="T62" fmla="*/ 36 w 117"/>
                <a:gd name="T63" fmla="*/ 169 h 211"/>
                <a:gd name="T64" fmla="*/ 44 w 117"/>
                <a:gd name="T65" fmla="*/ 178 h 211"/>
                <a:gd name="T66" fmla="*/ 53 w 117"/>
                <a:gd name="T67" fmla="*/ 186 h 211"/>
                <a:gd name="T68" fmla="*/ 62 w 117"/>
                <a:gd name="T69" fmla="*/ 194 h 211"/>
                <a:gd name="T70" fmla="*/ 72 w 117"/>
                <a:gd name="T71" fmla="*/ 200 h 211"/>
                <a:gd name="T72" fmla="*/ 82 w 117"/>
                <a:gd name="T73" fmla="*/ 206 h 211"/>
                <a:gd name="T74" fmla="*/ 93 w 117"/>
                <a:gd name="T75" fmla="*/ 211 h 211"/>
                <a:gd name="T76" fmla="*/ 94 w 117"/>
                <a:gd name="T77" fmla="*/ 211 h 211"/>
                <a:gd name="T78" fmla="*/ 95 w 117"/>
                <a:gd name="T79" fmla="*/ 210 h 211"/>
                <a:gd name="T80" fmla="*/ 96 w 117"/>
                <a:gd name="T81" fmla="*/ 209 h 211"/>
                <a:gd name="T82" fmla="*/ 97 w 117"/>
                <a:gd name="T83" fmla="*/ 2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7" h="211">
                  <a:moveTo>
                    <a:pt x="97" y="209"/>
                  </a:moveTo>
                  <a:lnTo>
                    <a:pt x="117" y="198"/>
                  </a:lnTo>
                  <a:lnTo>
                    <a:pt x="104" y="189"/>
                  </a:lnTo>
                  <a:lnTo>
                    <a:pt x="91" y="179"/>
                  </a:lnTo>
                  <a:lnTo>
                    <a:pt x="79" y="168"/>
                  </a:lnTo>
                  <a:lnTo>
                    <a:pt x="67" y="158"/>
                  </a:lnTo>
                  <a:lnTo>
                    <a:pt x="55" y="146"/>
                  </a:lnTo>
                  <a:lnTo>
                    <a:pt x="45" y="134"/>
                  </a:lnTo>
                  <a:lnTo>
                    <a:pt x="37" y="119"/>
                  </a:lnTo>
                  <a:lnTo>
                    <a:pt x="32" y="103"/>
                  </a:lnTo>
                  <a:lnTo>
                    <a:pt x="30" y="90"/>
                  </a:lnTo>
                  <a:lnTo>
                    <a:pt x="28" y="78"/>
                  </a:lnTo>
                  <a:lnTo>
                    <a:pt x="27" y="64"/>
                  </a:lnTo>
                  <a:lnTo>
                    <a:pt x="27" y="52"/>
                  </a:lnTo>
                  <a:lnTo>
                    <a:pt x="27" y="40"/>
                  </a:lnTo>
                  <a:lnTo>
                    <a:pt x="28" y="28"/>
                  </a:lnTo>
                  <a:lnTo>
                    <a:pt x="31" y="16"/>
                  </a:lnTo>
                  <a:lnTo>
                    <a:pt x="34" y="4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6" y="7"/>
                  </a:lnTo>
                  <a:lnTo>
                    <a:pt x="2" y="25"/>
                  </a:lnTo>
                  <a:lnTo>
                    <a:pt x="0" y="42"/>
                  </a:lnTo>
                  <a:lnTo>
                    <a:pt x="0" y="60"/>
                  </a:lnTo>
                  <a:lnTo>
                    <a:pt x="1" y="79"/>
                  </a:lnTo>
                  <a:lnTo>
                    <a:pt x="4" y="97"/>
                  </a:lnTo>
                  <a:lnTo>
                    <a:pt x="8" y="115"/>
                  </a:lnTo>
                  <a:lnTo>
                    <a:pt x="14" y="132"/>
                  </a:lnTo>
                  <a:lnTo>
                    <a:pt x="21" y="148"/>
                  </a:lnTo>
                  <a:lnTo>
                    <a:pt x="28" y="159"/>
                  </a:lnTo>
                  <a:lnTo>
                    <a:pt x="36" y="169"/>
                  </a:lnTo>
                  <a:lnTo>
                    <a:pt x="44" y="178"/>
                  </a:lnTo>
                  <a:lnTo>
                    <a:pt x="53" y="186"/>
                  </a:lnTo>
                  <a:lnTo>
                    <a:pt x="62" y="194"/>
                  </a:lnTo>
                  <a:lnTo>
                    <a:pt x="72" y="200"/>
                  </a:lnTo>
                  <a:lnTo>
                    <a:pt x="82" y="206"/>
                  </a:lnTo>
                  <a:lnTo>
                    <a:pt x="93" y="211"/>
                  </a:lnTo>
                  <a:lnTo>
                    <a:pt x="94" y="211"/>
                  </a:lnTo>
                  <a:lnTo>
                    <a:pt x="95" y="210"/>
                  </a:lnTo>
                  <a:lnTo>
                    <a:pt x="96" y="209"/>
                  </a:lnTo>
                  <a:lnTo>
                    <a:pt x="97" y="2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045" name="Picture 21" descr="P:\LOGOS\HELIX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66725" cy="7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CommonBullets" pitchFamily="34" charset="2"/>
        <a:buChar char="&amp;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mmonBullets" pitchFamily="34" charset="2"/>
        <a:buChar char="+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CommonBullets" pitchFamily="34" charset="2"/>
        <a:buChar char="&gt;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5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2.bin"/><Relationship Id="rId4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25.bin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5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6.w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7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8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Keys to Development of Form in Fungi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4400"/>
              <a:t>David Moore</a:t>
            </a:r>
            <a:endParaRPr lang="en-GB"/>
          </a:p>
          <a:p>
            <a:endParaRPr lang="en-GB"/>
          </a:p>
          <a:p>
            <a:r>
              <a:rPr lang="en-GB"/>
              <a:t>School of Biological Sciences, The University of Manchester</a:t>
            </a:r>
          </a:p>
        </p:txBody>
      </p:sp>
      <p:graphicFrame>
        <p:nvGraphicFramePr>
          <p:cNvPr id="176132" name="Object 4"/>
          <p:cNvGraphicFramePr>
            <a:graphicFrameLocks noChangeAspect="1"/>
          </p:cNvGraphicFramePr>
          <p:nvPr/>
        </p:nvGraphicFramePr>
        <p:xfrm>
          <a:off x="0" y="2525713"/>
          <a:ext cx="5181600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4" name="Image" r:id="rId3" imgW="1661445" imgH="1069941" progId="Photoshop.Image.4">
                  <p:embed/>
                </p:oleObj>
              </mc:Choice>
              <mc:Fallback>
                <p:oleObj name="Image" r:id="rId3" imgW="1661445" imgH="1069941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25713"/>
                        <a:ext cx="5181600" cy="333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0" y="2438400"/>
            <a:ext cx="5181600" cy="3429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slow" advTm="5000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FFD49-DF48-4CD0-8BD2-B571B5017759}" type="slidenum">
              <a:rPr lang="en-US"/>
              <a:pPr/>
              <a:t>10</a:t>
            </a:fld>
            <a:endParaRPr lang="en-US"/>
          </a:p>
        </p:txBody>
      </p:sp>
      <p:pic>
        <p:nvPicPr>
          <p:cNvPr id="120835" name="Picture 3" descr="H:\Powerpoint\papers\purine_aux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8534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4883E7-2642-4138-BCD1-F4326AC8E05E}" type="slidenum">
              <a:rPr lang="en-US"/>
              <a:pPr/>
              <a:t>11</a:t>
            </a:fld>
            <a:endParaRPr lang="en-US"/>
          </a:p>
        </p:txBody>
      </p:sp>
      <p:pic>
        <p:nvPicPr>
          <p:cNvPr id="121858" name="Picture 2" descr="H:\Powerpoint\papers\purine_aux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8534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990600" y="304800"/>
            <a:ext cx="8534400" cy="5334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1860" name="Picture 4" descr="H:\Powerpoint\papers\purine_pathwa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05000"/>
            <a:ext cx="67056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ED8C4D-804A-4624-99E9-746D1421DB37}" type="slidenum">
              <a:rPr lang="en-US"/>
              <a:pPr/>
              <a:t>12</a:t>
            </a:fld>
            <a:endParaRPr lang="en-US"/>
          </a:p>
        </p:txBody>
      </p:sp>
      <p:pic>
        <p:nvPicPr>
          <p:cNvPr id="123908" name="Picture 4" descr="H:\Powerpoint\papers\carbohyd_meta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6524625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3429000" y="1219200"/>
            <a:ext cx="6553200" cy="4572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3906" name="Picture 2" descr="H:\Powerpoint\papers\gdh_paper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6229350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AD1F7-E56C-431A-938A-C03E8867B0B1}" type="slidenum">
              <a:rPr lang="en-US"/>
              <a:pPr/>
              <a:t>13</a:t>
            </a:fld>
            <a:endParaRPr lang="en-US"/>
          </a:p>
        </p:txBody>
      </p:sp>
      <p:pic>
        <p:nvPicPr>
          <p:cNvPr id="122882" name="Picture 1026" descr="H:\Powerpoint\papers\gdh_pap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229350" cy="430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4" name="Rectangle 1028"/>
          <p:cNvSpPr>
            <a:spLocks noChangeArrowheads="1"/>
          </p:cNvSpPr>
          <p:nvPr/>
        </p:nvSpPr>
        <p:spPr bwMode="auto">
          <a:xfrm>
            <a:off x="990600" y="457200"/>
            <a:ext cx="6248400" cy="4419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2883" name="Picture 1027" descr="H:\Powerpoint\papers\carbohyd_meta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6524625" cy="45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769E98-2C5B-4093-82F9-0950DB0B0711}" type="slidenum">
              <a:rPr lang="en-US"/>
              <a:pPr/>
              <a:t>14</a:t>
            </a:fld>
            <a:endParaRPr lang="en-US"/>
          </a:p>
        </p:txBody>
      </p:sp>
      <p:pic>
        <p:nvPicPr>
          <p:cNvPr id="124931" name="Picture 1027" descr="H:\Powerpoint\papers\sclerotium_struc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7458075" cy="46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2" name="Rectangle 1028"/>
          <p:cNvSpPr>
            <a:spLocks noChangeArrowheads="1"/>
          </p:cNvSpPr>
          <p:nvPr/>
        </p:nvSpPr>
        <p:spPr bwMode="auto">
          <a:xfrm>
            <a:off x="1828800" y="1295400"/>
            <a:ext cx="7467600" cy="472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4930" name="Picture 1026" descr="H:\Powerpoint\papers\gdh_grap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858000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04BF8-B7FF-4FED-9043-1DAA145F75E6}" type="slidenum">
              <a:rPr lang="en-US"/>
              <a:pPr/>
              <a:t>15</a:t>
            </a:fld>
            <a:endParaRPr lang="en-US"/>
          </a:p>
        </p:txBody>
      </p:sp>
      <p:pic>
        <p:nvPicPr>
          <p:cNvPr id="125954" name="Picture 1026" descr="H:\Powerpoint\papers\gdh_grap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6858000" cy="50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6" name="Rectangle 1028"/>
          <p:cNvSpPr>
            <a:spLocks noChangeArrowheads="1"/>
          </p:cNvSpPr>
          <p:nvPr/>
        </p:nvSpPr>
        <p:spPr bwMode="auto">
          <a:xfrm>
            <a:off x="914400" y="533400"/>
            <a:ext cx="6934200" cy="5181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5955" name="Picture 1027" descr="H:\Powerpoint\papers\sclerotium_struc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7458075" cy="46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E0B96-621E-415E-95A8-E279827CB95A}" type="slidenum">
              <a:rPr lang="en-US"/>
              <a:pPr/>
              <a:t>16</a:t>
            </a:fld>
            <a:endParaRPr lang="en-US"/>
          </a:p>
        </p:txBody>
      </p:sp>
      <p:pic>
        <p:nvPicPr>
          <p:cNvPr id="126979" name="Picture 3" descr="H:\Powerpoint\papers\sclerotium_polymorp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84582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762000" y="762000"/>
            <a:ext cx="8610600" cy="5181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6978" name="Picture 2" descr="H:\Powerpoint\papers\sclerotium_morp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0"/>
            <a:ext cx="8229600" cy="50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CFA303-D4E7-4F29-8804-E3708DD18150}" type="slidenum">
              <a:rPr lang="en-US"/>
              <a:pPr/>
              <a:t>17</a:t>
            </a:fld>
            <a:endParaRPr lang="en-US"/>
          </a:p>
        </p:txBody>
      </p:sp>
      <p:pic>
        <p:nvPicPr>
          <p:cNvPr id="129028" name="Picture 4" descr="H:\Powerpoint\papers\sclerotium_morp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500"/>
            <a:ext cx="8229600" cy="501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990600" y="381000"/>
            <a:ext cx="8229600" cy="5181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9026" name="Picture 2" descr="H:\Powerpoint\papers\sclerotium_polymorp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84582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DDE89-44C8-466E-BB1F-A1B0F170822C}" type="slidenum">
              <a:rPr lang="en-US"/>
              <a:pPr/>
              <a:t>18</a:t>
            </a:fld>
            <a:endParaRPr lang="en-US"/>
          </a:p>
        </p:txBody>
      </p:sp>
      <p:pic>
        <p:nvPicPr>
          <p:cNvPr id="128005" name="Picture 1029" descr="H:\Powerpoint\papers\carpophore_morp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90600"/>
            <a:ext cx="76390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Rectangle 1030"/>
          <p:cNvSpPr>
            <a:spLocks noChangeArrowheads="1"/>
          </p:cNvSpPr>
          <p:nvPr/>
        </p:nvSpPr>
        <p:spPr bwMode="auto">
          <a:xfrm>
            <a:off x="1447800" y="914400"/>
            <a:ext cx="7848600" cy="5029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28004" name="Picture 1028" descr="H:\Powerpoint\papers\common_pathwa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829550" cy="41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98DCA-B493-4D15-A4A0-EBDE90BAC172}" type="slidenum">
              <a:rPr lang="en-US"/>
              <a:pPr/>
              <a:t>19</a:t>
            </a:fld>
            <a:endParaRPr lang="en-US"/>
          </a:p>
        </p:txBody>
      </p:sp>
      <p:pic>
        <p:nvPicPr>
          <p:cNvPr id="130050" name="Picture 2" descr="H:\Powerpoint\papers\common_pathwa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829550" cy="41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1" name="Rectangle 3"/>
          <p:cNvSpPr>
            <a:spLocks noChangeArrowheads="1"/>
          </p:cNvSpPr>
          <p:nvPr/>
        </p:nvSpPr>
        <p:spPr bwMode="auto">
          <a:xfrm>
            <a:off x="914400" y="304800"/>
            <a:ext cx="7848600" cy="419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0052" name="Picture 4" descr="H:\Powerpoint\papers\carpophore_morph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76390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69A45-25D1-4F4A-9CC0-C0EDFC03C704}" type="slidenum">
              <a:rPr lang="en-US"/>
              <a:pPr/>
              <a:t>2</a:t>
            </a:fld>
            <a:endParaRPr lang="en-US"/>
          </a:p>
        </p:txBody>
      </p:sp>
      <p:sp>
        <p:nvSpPr>
          <p:cNvPr id="86018" name="Rectangle 1026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keys to form and structure in fungi</a:t>
            </a:r>
          </a:p>
        </p:txBody>
      </p:sp>
      <p:sp>
        <p:nvSpPr>
          <p:cNvPr id="86019" name="Rectangle 1027"/>
          <p:cNvSpPr>
            <a:spLocks noChangeArrowheads="1"/>
          </p:cNvSpPr>
          <p:nvPr>
            <p:ph type="body" idx="1"/>
          </p:nvPr>
        </p:nvSpPr>
        <p:spPr>
          <a:xfrm>
            <a:off x="1219200" y="1828800"/>
            <a:ext cx="8601075" cy="4191000"/>
          </a:xfrm>
          <a:noFill/>
          <a:ln/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lang="en-US"/>
              <a:t>Morphogenesis is not simply a matter of playing out a predefined genetic programme. Expression of developmentally-important genes is:</a:t>
            </a:r>
          </a:p>
          <a:p>
            <a:r>
              <a:rPr lang="en-US">
                <a:latin typeface="Arial Black" pitchFamily="34" charset="0"/>
              </a:rPr>
              <a:t>epigenetic</a:t>
            </a:r>
          </a:p>
          <a:p>
            <a:r>
              <a:rPr lang="en-US">
                <a:latin typeface="Arial Black" pitchFamily="34" charset="0"/>
              </a:rPr>
              <a:t>place-dependent</a:t>
            </a:r>
          </a:p>
          <a:p>
            <a:r>
              <a:rPr lang="en-US">
                <a:latin typeface="Arial Black" pitchFamily="34" charset="0"/>
              </a:rPr>
              <a:t>time-dependent</a:t>
            </a:r>
            <a:endParaRPr lang="en-US"/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F7B6DB-471B-4820-BEFE-299AC8B85100}" type="slidenum">
              <a:rPr lang="en-US"/>
              <a:pPr/>
              <a:t>20</a:t>
            </a:fld>
            <a:endParaRPr lang="en-US"/>
          </a:p>
        </p:txBody>
      </p:sp>
      <p:grpSp>
        <p:nvGrpSpPr>
          <p:cNvPr id="131083" name="Group 1035"/>
          <p:cNvGrpSpPr>
            <a:grpSpLocks/>
          </p:cNvGrpSpPr>
          <p:nvPr/>
        </p:nvGrpSpPr>
        <p:grpSpPr bwMode="auto">
          <a:xfrm>
            <a:off x="990600" y="1066800"/>
            <a:ext cx="8977313" cy="4637088"/>
            <a:chOff x="624" y="672"/>
            <a:chExt cx="5655" cy="2921"/>
          </a:xfrm>
        </p:grpSpPr>
        <p:pic>
          <p:nvPicPr>
            <p:cNvPr id="131074" name="Picture 1026" descr="H:\Powerpoint\initial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672"/>
              <a:ext cx="5655" cy="2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1082" name="Group 1034"/>
            <p:cNvGrpSpPr>
              <a:grpSpLocks/>
            </p:cNvGrpSpPr>
            <p:nvPr/>
          </p:nvGrpSpPr>
          <p:grpSpPr bwMode="auto">
            <a:xfrm>
              <a:off x="672" y="912"/>
              <a:ext cx="912" cy="2064"/>
              <a:chOff x="672" y="912"/>
              <a:chExt cx="912" cy="2064"/>
            </a:xfrm>
          </p:grpSpPr>
          <p:sp>
            <p:nvSpPr>
              <p:cNvPr id="131080" name="Line 1032"/>
              <p:cNvSpPr>
                <a:spLocks noChangeShapeType="1"/>
              </p:cNvSpPr>
              <p:nvPr/>
            </p:nvSpPr>
            <p:spPr bwMode="auto">
              <a:xfrm>
                <a:off x="672" y="912"/>
                <a:ext cx="0" cy="2064"/>
              </a:xfrm>
              <a:prstGeom prst="line">
                <a:avLst/>
              </a:prstGeom>
              <a:noFill/>
              <a:ln w="38100" cap="sq">
                <a:solidFill>
                  <a:schemeClr val="bg2"/>
                </a:solidFill>
                <a:round/>
                <a:headEnd type="arrow" w="lg" len="med"/>
                <a:tailEnd type="arrow" w="lg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1081" name="Text Box 1033"/>
              <p:cNvSpPr txBox="1">
                <a:spLocks noChangeArrowheads="1"/>
              </p:cNvSpPr>
              <p:nvPr/>
            </p:nvSpPr>
            <p:spPr bwMode="auto">
              <a:xfrm>
                <a:off x="720" y="1824"/>
                <a:ext cx="8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>
                        <a:alpha val="50000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0" lang="en-GB">
                    <a:solidFill>
                      <a:srgbClr val="000000"/>
                    </a:solidFill>
                    <a:latin typeface="Arial Black" pitchFamily="34" charset="0"/>
                  </a:rPr>
                  <a:t>1 mm</a:t>
                </a:r>
                <a:endParaRPr kumimoji="0" lang="en-GB"/>
              </a:p>
            </p:txBody>
          </p:sp>
        </p:grpSp>
      </p:grpSp>
    </p:spTree>
  </p:cSld>
  <p:clrMapOvr>
    <a:masterClrMapping/>
  </p:clrMapOvr>
  <p:transition spd="slow" advTm="500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97EB83-35FD-4441-9265-8DA7A3BD8ABF}" type="slidenum">
              <a:rPr lang="en-US"/>
              <a:pPr/>
              <a:t>21</a:t>
            </a:fld>
            <a:endParaRPr lang="en-US"/>
          </a:p>
        </p:txBody>
      </p:sp>
      <p:sp>
        <p:nvSpPr>
          <p:cNvPr id="112642" name="Rectangle 1026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keys to form and structure in fungi</a:t>
            </a:r>
          </a:p>
        </p:txBody>
      </p:sp>
      <p:sp>
        <p:nvSpPr>
          <p:cNvPr id="112643" name="Rectangle 1027"/>
          <p:cNvSpPr>
            <a:spLocks noChangeArrowheads="1"/>
          </p:cNvSpPr>
          <p:nvPr>
            <p:ph type="body" idx="1"/>
          </p:nvPr>
        </p:nvSpPr>
        <p:spPr>
          <a:xfrm>
            <a:off x="1457325" y="2133600"/>
            <a:ext cx="8743950" cy="4267200"/>
          </a:xfrm>
          <a:noFill/>
          <a:ln/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lang="en-US"/>
              <a:t>Novel experimental approaches to study of development recently introduced:</a:t>
            </a:r>
          </a:p>
          <a:p>
            <a:r>
              <a:rPr lang="en-US">
                <a:latin typeface="Arial Black" pitchFamily="34" charset="0"/>
              </a:rPr>
              <a:t>gravitropism as a morphogenetic model</a:t>
            </a:r>
          </a:p>
          <a:p>
            <a:r>
              <a:rPr lang="en-US">
                <a:latin typeface="Arial Black" pitchFamily="34" charset="0"/>
              </a:rPr>
              <a:t>quantitative analysis of cell sizes and distributions</a:t>
            </a:r>
          </a:p>
          <a:p>
            <a:r>
              <a:rPr lang="en-US" i="1">
                <a:latin typeface="Arial Black" pitchFamily="34" charset="0"/>
              </a:rPr>
              <a:t>in vitro</a:t>
            </a:r>
            <a:r>
              <a:rPr lang="en-US">
                <a:latin typeface="Arial Black" pitchFamily="34" charset="0"/>
              </a:rPr>
              <a:t> tissue transplantations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D5AF3-11E9-4D54-BBFC-AE310F584110}" type="slidenum">
              <a:rPr lang="en-US"/>
              <a:pPr/>
              <a:t>22</a:t>
            </a:fld>
            <a:endParaRPr lang="en-US"/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Agaricus bisporus</a:t>
            </a:r>
            <a:r>
              <a:rPr lang="en-US"/>
              <a:t> gravitropism</a:t>
            </a:r>
          </a:p>
        </p:txBody>
      </p:sp>
      <p:pic>
        <p:nvPicPr>
          <p:cNvPr id="137219" name="Picture 3" descr="C:\Presentations\GRAVITROPISM_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68580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5943600" y="5715000"/>
            <a:ext cx="3810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1400"/>
              <a:t>Photo courtesy Halit Umar, Mushroom Experiment Station, Horst, The Netherlands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FA143-1594-4C36-AD4D-9D29075B08B0}" type="slidenum">
              <a:rPr lang="en-US"/>
              <a:pPr/>
              <a:t>23</a:t>
            </a:fld>
            <a:endParaRPr lang="en-US"/>
          </a:p>
        </p:txBody>
      </p:sp>
      <p:sp>
        <p:nvSpPr>
          <p:cNvPr id="155650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gravitropic reaction is an imperative</a:t>
            </a:r>
          </a:p>
        </p:txBody>
      </p:sp>
      <p:sp>
        <p:nvSpPr>
          <p:cNvPr id="155651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2133600"/>
            <a:ext cx="8743950" cy="4267200"/>
          </a:xfrm>
          <a:noFill/>
          <a:ln/>
        </p:spPr>
        <p:txBody>
          <a:bodyPr/>
          <a:lstStyle/>
          <a:p>
            <a:r>
              <a:rPr lang="en-US">
                <a:latin typeface="Arial Black" pitchFamily="34" charset="0"/>
              </a:rPr>
              <a:t>vertical orientation of the fruit body is essential for effective spore release</a:t>
            </a:r>
          </a:p>
          <a:p>
            <a:endParaRPr lang="en-US">
              <a:latin typeface="Arial Black" pitchFamily="34" charset="0"/>
            </a:endParaRPr>
          </a:p>
          <a:p>
            <a:r>
              <a:rPr lang="en-US">
                <a:latin typeface="Arial Black" pitchFamily="34" charset="0"/>
              </a:rPr>
              <a:t>it may be achieved even at the expense of other aspects of fruit body morphogenesis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B004CB-641A-42C0-81A1-452051BBF869}" type="slidenum">
              <a:rPr lang="en-US"/>
              <a:pPr/>
              <a:t>24</a:t>
            </a:fld>
            <a:endParaRPr lang="en-US"/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Agaricus bisporus</a:t>
            </a:r>
            <a:r>
              <a:rPr lang="en-US"/>
              <a:t> gravitropism</a:t>
            </a:r>
          </a:p>
        </p:txBody>
      </p:sp>
      <p:pic>
        <p:nvPicPr>
          <p:cNvPr id="138245" name="Picture 5" descr="C:\Presentations\GRAVITROPISM_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0"/>
            <a:ext cx="7158038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6019800" y="5715000"/>
            <a:ext cx="3352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1400"/>
              <a:t>Photo courtesy Halit Umar, Mushroom Experiment Station, Horst, The Netherlands</a:t>
            </a:r>
            <a:endParaRPr kumimoji="0" lang="en-US"/>
          </a:p>
        </p:txBody>
      </p:sp>
    </p:spTree>
  </p:cSld>
  <p:clrMapOvr>
    <a:masterClrMapping/>
  </p:clrMapOvr>
  <p:transition spd="slow" advTm="5000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8E6C8-96BE-4CC2-A4B1-A3365E4D3A59}" type="slidenum">
              <a:rPr lang="en-US"/>
              <a:pPr/>
              <a:t>25</a:t>
            </a:fld>
            <a:endParaRPr 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Flammulina velutipes</a:t>
            </a:r>
            <a:r>
              <a:rPr lang="en-US"/>
              <a:t> gravitropism</a:t>
            </a:r>
          </a:p>
        </p:txBody>
      </p:sp>
      <p:pic>
        <p:nvPicPr>
          <p:cNvPr id="135171" name="Picture 3" descr="C:\Presentations\slides November 1997\Untitled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76400"/>
            <a:ext cx="54864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3BDAA-7D48-4C48-9D4C-4D51651E7FD6}" type="slidenum">
              <a:rPr lang="en-US"/>
              <a:pPr/>
              <a:t>26</a:t>
            </a:fld>
            <a:endParaRPr lang="en-US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Coprinus cinereus</a:t>
            </a:r>
            <a:r>
              <a:rPr lang="en-US"/>
              <a:t> gravitropism</a:t>
            </a:r>
          </a:p>
        </p:txBody>
      </p:sp>
      <p:pic>
        <p:nvPicPr>
          <p:cNvPr id="144387" name="Picture 3" descr="C:\Presentations\slides November 1997\Untitled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4175125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8" name="Picture 4" descr="C:\Presentations\slides November 1997\Untitled-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356076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552D1-6F22-4501-8F09-C91E212B77BB}" type="slidenum">
              <a:rPr lang="en-US"/>
              <a:pPr/>
              <a:t>27</a:t>
            </a:fld>
            <a:endParaRPr lang="en-US"/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</a:t>
            </a:r>
            <a:r>
              <a:rPr lang="en-US" i="1"/>
              <a:t>Coprinus</a:t>
            </a:r>
            <a:r>
              <a:rPr lang="en-US"/>
              <a:t> and </a:t>
            </a:r>
            <a:r>
              <a:rPr lang="en-US" i="1"/>
              <a:t>Flammulina</a:t>
            </a:r>
            <a:endParaRPr lang="en-US"/>
          </a:p>
        </p:txBody>
      </p:sp>
      <p:pic>
        <p:nvPicPr>
          <p:cNvPr id="139268" name="Picture 4" descr="A:\Gravi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0"/>
            <a:ext cx="5424488" cy="453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7DE2F-B0A8-40F1-8D21-49695D48773B}" type="slidenum">
              <a:rPr lang="en-US"/>
              <a:pPr/>
              <a:t>28</a:t>
            </a:fld>
            <a:endParaRPr lang="en-US"/>
          </a:p>
        </p:txBody>
      </p:sp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Flammulina velutipes</a:t>
            </a:r>
            <a:r>
              <a:rPr lang="en-US"/>
              <a:t> gravitropism</a:t>
            </a:r>
          </a:p>
        </p:txBody>
      </p:sp>
      <p:pic>
        <p:nvPicPr>
          <p:cNvPr id="143364" name="Picture 1028" descr="C:\Presentations\graphs\Flamm_stem_growt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6248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CEE30-ACD3-4C69-8EA4-F9490DC48E79}" type="slidenum">
              <a:rPr lang="en-US"/>
              <a:pPr/>
              <a:t>29</a:t>
            </a:fld>
            <a:endParaRPr lang="en-US"/>
          </a:p>
        </p:txBody>
      </p:sp>
      <p:sp>
        <p:nvSpPr>
          <p:cNvPr id="136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Coprinus cinereus</a:t>
            </a:r>
            <a:r>
              <a:rPr lang="en-US"/>
              <a:t> gravitropism</a:t>
            </a:r>
          </a:p>
        </p:txBody>
      </p:sp>
      <p:pic>
        <p:nvPicPr>
          <p:cNvPr id="136197" name="Picture 1029" descr="C:\Presentations\graphs\Coprinus_stem_growt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67056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AEFC2-C53A-4AC2-A663-E321EA1EBA44}" type="slidenum">
              <a:rPr lang="en-US"/>
              <a:pPr/>
              <a:t>3</a:t>
            </a:fld>
            <a:endParaRPr lang="en-US"/>
          </a:p>
        </p:txBody>
      </p:sp>
      <p:sp>
        <p:nvSpPr>
          <p:cNvPr id="111618" name="Rectangle 1026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keys to form and structure in mycologists</a:t>
            </a:r>
          </a:p>
        </p:txBody>
      </p:sp>
      <p:sp>
        <p:nvSpPr>
          <p:cNvPr id="111619" name="Rectangle 1027"/>
          <p:cNvSpPr>
            <a:spLocks noChangeArrowheads="1"/>
          </p:cNvSpPr>
          <p:nvPr>
            <p:ph type="body" idx="1"/>
          </p:nvPr>
        </p:nvSpPr>
        <p:spPr>
          <a:xfrm>
            <a:off x="1457325" y="2514600"/>
            <a:ext cx="8372475" cy="3886200"/>
          </a:xfrm>
          <a:noFill/>
          <a:ln/>
        </p:spPr>
        <p:txBody>
          <a:bodyPr/>
          <a:lstStyle/>
          <a:p>
            <a:pPr>
              <a:buFont typeface="CommonBullets" pitchFamily="34" charset="2"/>
              <a:buNone/>
            </a:pPr>
            <a:endParaRPr lang="en-US">
              <a:latin typeface="Arial Black" pitchFamily="34" charset="0"/>
            </a:endParaRPr>
          </a:p>
          <a:p>
            <a:pPr algn="ctr">
              <a:buFont typeface="CommonBullets" pitchFamily="34" charset="2"/>
              <a:buNone/>
            </a:pPr>
            <a:r>
              <a:rPr lang="en-US" sz="4400">
                <a:latin typeface="Arial Black" pitchFamily="34" charset="0"/>
              </a:rPr>
              <a:t>The Child is father</a:t>
            </a:r>
          </a:p>
          <a:p>
            <a:pPr algn="ctr">
              <a:buFont typeface="CommonBullets" pitchFamily="34" charset="2"/>
              <a:buNone/>
            </a:pPr>
            <a:r>
              <a:rPr lang="en-US" sz="4400">
                <a:latin typeface="Arial Black" pitchFamily="34" charset="0"/>
              </a:rPr>
              <a:t>of the Man</a:t>
            </a:r>
          </a:p>
          <a:p>
            <a:pPr algn="ctr">
              <a:buFont typeface="CommonBullets" pitchFamily="34" charset="2"/>
              <a:buNone/>
            </a:pPr>
            <a:endParaRPr lang="en-US" sz="4400">
              <a:latin typeface="Arial Black" pitchFamily="34" charset="0"/>
            </a:endParaRPr>
          </a:p>
          <a:p>
            <a:pPr algn="ctr">
              <a:buFont typeface="CommonBullets" pitchFamily="34" charset="2"/>
              <a:buNone/>
            </a:pPr>
            <a:r>
              <a:rPr lang="en-US" sz="2400"/>
              <a:t>William Wordsworth: </a:t>
            </a:r>
            <a:r>
              <a:rPr lang="en-US" sz="2400" i="1"/>
              <a:t>Intimations of Immortality</a:t>
            </a:r>
            <a:r>
              <a:rPr lang="en-US" sz="2400"/>
              <a:t> (1807)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160DB-919E-4345-90E5-6042E25CA261}" type="slidenum">
              <a:rPr lang="en-US"/>
              <a:pPr/>
              <a:t>30</a:t>
            </a:fld>
            <a:endParaRPr lang="en-US"/>
          </a:p>
        </p:txBody>
      </p:sp>
      <p:sp>
        <p:nvSpPr>
          <p:cNvPr id="1413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/>
              <a:t>Cell sizes in bending stems of </a:t>
            </a:r>
            <a:r>
              <a:rPr kumimoji="0" lang="en-GB" i="1"/>
              <a:t>Coprinus cinereus</a:t>
            </a:r>
            <a:endParaRPr kumimoji="0" lang="en-US" i="1"/>
          </a:p>
        </p:txBody>
      </p:sp>
      <p:sp>
        <p:nvSpPr>
          <p:cNvPr id="141317" name="Text Box 1029"/>
          <p:cNvSpPr txBox="1">
            <a:spLocks noChangeArrowheads="1"/>
          </p:cNvSpPr>
          <p:nvPr/>
        </p:nvSpPr>
        <p:spPr bwMode="auto">
          <a:xfrm>
            <a:off x="1219200" y="1828800"/>
            <a:ext cx="883920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335463" algn="ctr"/>
                <a:tab pos="7308850" algn="ctr"/>
              </a:tabLs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GB" sz="2800">
                <a:latin typeface="Arial" charset="0"/>
              </a:rPr>
              <a:t>	</a:t>
            </a:r>
            <a:r>
              <a:rPr kumimoji="0" lang="en-GB" sz="3200" b="1">
                <a:latin typeface="Arial" charset="0"/>
              </a:rPr>
              <a:t>Lower region</a:t>
            </a:r>
            <a:r>
              <a:rPr kumimoji="0" lang="en-GB" sz="2800">
                <a:latin typeface="Arial" charset="0"/>
              </a:rPr>
              <a:t>	</a:t>
            </a:r>
            <a:r>
              <a:rPr kumimoji="0" lang="en-GB" sz="3200" b="1">
                <a:latin typeface="Arial" charset="0"/>
              </a:rPr>
              <a:t>Upper region</a:t>
            </a:r>
            <a:r>
              <a:rPr kumimoji="0" lang="en-GB" sz="2800">
                <a:latin typeface="Arial" charset="0"/>
              </a:rPr>
              <a:t> </a:t>
            </a:r>
            <a:r>
              <a:rPr lang="en-US" sz="2800">
                <a:latin typeface="Arial" charset="0"/>
              </a:rPr>
              <a:t>	</a:t>
            </a:r>
          </a:p>
          <a:p>
            <a:r>
              <a:rPr kumimoji="0" lang="en-GB" sz="2800">
                <a:latin typeface="Arial" charset="0"/>
              </a:rPr>
              <a:t>Mean width of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20.9 ± 3.6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19.9 ± 3.0</a:t>
            </a:r>
            <a:r>
              <a:rPr lang="en-US" sz="2800">
                <a:latin typeface="Arial" charset="0"/>
              </a:rPr>
              <a:t>	</a:t>
            </a:r>
          </a:p>
          <a:p>
            <a:r>
              <a:rPr kumimoji="0" lang="en-GB" sz="2800">
                <a:latin typeface="Arial" charset="0"/>
              </a:rPr>
              <a:t>hyphae (µm)</a:t>
            </a:r>
            <a:r>
              <a:rPr lang="en-US" sz="2800">
                <a:latin typeface="Arial" charset="0"/>
              </a:rPr>
              <a:t>								</a:t>
            </a:r>
          </a:p>
          <a:p>
            <a:r>
              <a:rPr kumimoji="0" lang="en-GB" sz="2800">
                <a:latin typeface="Arial" charset="0"/>
              </a:rPr>
              <a:t>% narrow hyphae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30.5-39.1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28.8-41.5</a:t>
            </a:r>
          </a:p>
          <a:p>
            <a:endParaRPr lang="en-US" sz="2800">
              <a:latin typeface="Arial" charset="0"/>
            </a:endParaRPr>
          </a:p>
          <a:p>
            <a:r>
              <a:rPr kumimoji="0" lang="en-GB" sz="2800">
                <a:latin typeface="Arial" charset="0"/>
              </a:rPr>
              <a:t>Packing density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0.44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0.47</a:t>
            </a:r>
          </a:p>
          <a:p>
            <a:endParaRPr lang="en-US" sz="2800">
              <a:latin typeface="Arial" charset="0"/>
            </a:endParaRPr>
          </a:p>
          <a:p>
            <a:r>
              <a:rPr kumimoji="0" lang="en-GB" sz="2800">
                <a:latin typeface="Arial" charset="0"/>
              </a:rPr>
              <a:t>Cell length (µm)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542</a:t>
            </a:r>
            <a:r>
              <a:rPr lang="en-US" sz="2800">
                <a:latin typeface="Arial" charset="0"/>
              </a:rPr>
              <a:t>	</a:t>
            </a:r>
            <a:r>
              <a:rPr kumimoji="0" lang="en-GB" sz="2800">
                <a:latin typeface="Arial" charset="0"/>
              </a:rPr>
              <a:t>116</a:t>
            </a:r>
            <a:endParaRPr kumimoji="0" lang="en-US"/>
          </a:p>
        </p:txBody>
      </p:sp>
    </p:spTree>
  </p:cSld>
  <p:clrMapOvr>
    <a:masterClrMapping/>
  </p:clrMapOvr>
  <p:transition spd="slow" advTm="5000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C6AC0-5E69-4521-94A4-3CAD81357CBD}" type="slidenum">
              <a:rPr lang="en-US"/>
              <a:pPr/>
              <a:t>31</a:t>
            </a:fld>
            <a:endParaRPr lang="en-US"/>
          </a:p>
        </p:txBody>
      </p:sp>
      <p:graphicFrame>
        <p:nvGraphicFramePr>
          <p:cNvPr id="145412" name="Object 1028"/>
          <p:cNvGraphicFramePr>
            <a:graphicFrameLocks noChangeAspect="1"/>
          </p:cNvGraphicFramePr>
          <p:nvPr/>
        </p:nvGraphicFramePr>
        <p:xfrm>
          <a:off x="2133600" y="838200"/>
          <a:ext cx="6727825" cy="574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13" name="CorelDRAW" r:id="rId3" imgW="6726240" imgH="5758200" progId="CorelDraw.Graphic.7">
                  <p:embed/>
                </p:oleObj>
              </mc:Choice>
              <mc:Fallback>
                <p:oleObj name="CorelDRAW" r:id="rId3" imgW="6726240" imgH="5758200" progId="CorelDraw.Graphic.7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838200"/>
                        <a:ext cx="6727825" cy="574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5A847-67B6-45A3-8CC6-A7353CBF98DA}" type="slidenum">
              <a:rPr lang="en-US"/>
              <a:pPr/>
              <a:t>32</a:t>
            </a:fld>
            <a:endParaRPr lang="en-US"/>
          </a:p>
        </p:txBody>
      </p:sp>
      <p:pic>
        <p:nvPicPr>
          <p:cNvPr id="146434" name="Picture 2" descr="C:\Presentations\Fungal Morphogenesis\FOR_CUP\PHOTOS\FIG6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6629400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278A9B-95C5-4EA8-9049-2EC17EE7F865}" type="slidenum">
              <a:rPr lang="en-US"/>
              <a:pPr/>
              <a:t>33</a:t>
            </a:fld>
            <a:endParaRPr lang="en-US"/>
          </a:p>
        </p:txBody>
      </p:sp>
      <p:graphicFrame>
        <p:nvGraphicFramePr>
          <p:cNvPr id="147459" name="Object 1027"/>
          <p:cNvGraphicFramePr>
            <a:graphicFrameLocks noChangeAspect="1"/>
          </p:cNvGraphicFramePr>
          <p:nvPr/>
        </p:nvGraphicFramePr>
        <p:xfrm>
          <a:off x="2057400" y="266700"/>
          <a:ext cx="7296150" cy="659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0" name="CorelDRAW" r:id="rId3" imgW="7114320" imgH="6429600" progId="CorelDraw.Graphic.7">
                  <p:embed/>
                </p:oleObj>
              </mc:Choice>
              <mc:Fallback>
                <p:oleObj name="CorelDRAW" r:id="rId3" imgW="7114320" imgH="6429600" progId="CorelDraw.Graphic.7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66700"/>
                        <a:ext cx="7296150" cy="659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21397-D097-4889-A7CF-FA0A2C7C0161}" type="slidenum">
              <a:rPr lang="en-US"/>
              <a:pPr/>
              <a:t>34</a:t>
            </a:fld>
            <a:endParaRPr lang="en-US"/>
          </a:p>
        </p:txBody>
      </p:sp>
      <p:sp>
        <p:nvSpPr>
          <p:cNvPr id="154626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Cell size dynamics in the stem</a:t>
            </a:r>
          </a:p>
        </p:txBody>
      </p:sp>
      <p:sp>
        <p:nvSpPr>
          <p:cNvPr id="154627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1981200"/>
            <a:ext cx="8743950" cy="44196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a specific inner zone of cells inflates </a:t>
            </a:r>
          </a:p>
          <a:p>
            <a:r>
              <a:rPr lang="en-US" sz="2800">
                <a:latin typeface="Arial Black" pitchFamily="34" charset="0"/>
              </a:rPr>
              <a:t>this deep-seated inflation pulls the stem axis apart to create the lumen AND stretches outer tissues</a:t>
            </a:r>
          </a:p>
          <a:p>
            <a:r>
              <a:rPr lang="en-US" sz="2800">
                <a:latin typeface="Arial Black" pitchFamily="34" charset="0"/>
              </a:rPr>
              <a:t>result is a hollow cylinder with an outer ‘skin’ stretched over inner compressed tissue</a:t>
            </a:r>
          </a:p>
          <a:p>
            <a:r>
              <a:rPr lang="en-US" sz="2800">
                <a:latin typeface="Arial Black" pitchFamily="34" charset="0"/>
              </a:rPr>
              <a:t>in engineering terms, an ideal structure for a columnar support 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CF8DD9-EFDF-4F33-8060-EF8AEF035BAE}" type="slidenum">
              <a:rPr lang="en-US"/>
              <a:pPr/>
              <a:t>35</a:t>
            </a:fld>
            <a:endParaRPr lang="en-US"/>
          </a:p>
        </p:txBody>
      </p:sp>
      <p:pic>
        <p:nvPicPr>
          <p:cNvPr id="148482" name="Picture 1026" descr="C:\Presentations\Fungal Morphogenesis\FOR_CUP\PHOTOS\FIG6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0"/>
            <a:ext cx="6629400" cy="589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26452-7966-468C-AEFA-FBBA93A18D0C}" type="slidenum">
              <a:rPr lang="en-US"/>
              <a:pPr/>
              <a:t>36</a:t>
            </a:fld>
            <a:endParaRPr lang="en-US"/>
          </a:p>
        </p:txBody>
      </p:sp>
      <p:sp>
        <p:nvSpPr>
          <p:cNvPr id="133122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pic>
        <p:nvPicPr>
          <p:cNvPr id="133126" name="Picture 1030" descr="C:\Presentations\slides November 1997\Untitled-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76400"/>
            <a:ext cx="5029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90480-7649-426E-81B8-D3176D638665}" type="slidenum">
              <a:rPr lang="en-US"/>
              <a:pPr/>
              <a:t>37</a:t>
            </a:fld>
            <a:endParaRPr lang="en-US"/>
          </a:p>
        </p:txBody>
      </p:sp>
      <p:sp>
        <p:nvSpPr>
          <p:cNvPr id="149506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pic>
        <p:nvPicPr>
          <p:cNvPr id="149507" name="Picture 1027" descr="C:\Presentations\Fungal Morphogenesis\FIGURES\IMAGES\Untitl~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5735638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27824-684F-4E1F-871C-08F23096E600}" type="slidenum">
              <a:rPr lang="en-US"/>
              <a:pPr/>
              <a:t>38</a:t>
            </a:fld>
            <a:endParaRPr lang="en-US"/>
          </a:p>
        </p:txBody>
      </p:sp>
      <p:sp>
        <p:nvSpPr>
          <p:cNvPr id="156674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sp>
        <p:nvSpPr>
          <p:cNvPr id="156675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2514600"/>
            <a:ext cx="8743950" cy="28194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removal from its normal location results in most cell types of the gill reverting to vegetative hyphal growth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basidia are an exception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AD3B3-D962-46B1-9C16-B36536FA107A}" type="slidenum">
              <a:rPr lang="en-US"/>
              <a:pPr/>
              <a:t>39</a:t>
            </a:fld>
            <a:endParaRPr lang="en-US"/>
          </a:p>
        </p:txBody>
      </p:sp>
      <p:sp>
        <p:nvSpPr>
          <p:cNvPr id="150530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graphicFrame>
        <p:nvGraphicFramePr>
          <p:cNvPr id="150531" name="Object 1027"/>
          <p:cNvGraphicFramePr>
            <a:graphicFrameLocks noChangeAspect="1"/>
          </p:cNvGraphicFramePr>
          <p:nvPr/>
        </p:nvGraphicFramePr>
        <p:xfrm>
          <a:off x="2438400" y="1524000"/>
          <a:ext cx="6496050" cy="484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32" name="Image" r:id="rId3" imgW="10115072" imgH="7548182" progId="Photoshop.Image.4">
                  <p:embed/>
                </p:oleObj>
              </mc:Choice>
              <mc:Fallback>
                <p:oleObj name="Image" r:id="rId3" imgW="10115072" imgH="7548182" progId="Photoshop.Image.4">
                  <p:embed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524000"/>
                        <a:ext cx="6496050" cy="484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9431B-39AA-4C6B-BAD9-5AD0003F0148}" type="slidenum">
              <a:rPr lang="en-US"/>
              <a:pPr/>
              <a:t>4</a:t>
            </a:fld>
            <a:endParaRPr lang="en-US"/>
          </a:p>
        </p:txBody>
      </p:sp>
      <p:pic>
        <p:nvPicPr>
          <p:cNvPr id="113667" name="Picture 1027" descr="H:\Powerpoint\papers\linkage_group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7591425" cy="49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51111-133A-4ABC-904B-3D896245AF15}" type="slidenum">
              <a:rPr lang="en-US"/>
              <a:pPr/>
              <a:t>40</a:t>
            </a:fld>
            <a:endParaRPr lang="en-US"/>
          </a:p>
        </p:txBody>
      </p:sp>
      <p:sp>
        <p:nvSpPr>
          <p:cNvPr id="157698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sp>
        <p:nvSpPr>
          <p:cNvPr id="157699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2209800"/>
            <a:ext cx="8743950" cy="38100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if transplanted after the start of meiosis, then meiosis and sporulation continue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so basidia are committed to their developmental pathway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unless ammonium ions are present ...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55F29-22F2-4290-B9DF-BDB37A04B25C}" type="slidenum">
              <a:rPr lang="en-US"/>
              <a:pPr/>
              <a:t>41</a:t>
            </a:fld>
            <a:endParaRPr lang="en-US"/>
          </a:p>
        </p:txBody>
      </p:sp>
      <p:sp>
        <p:nvSpPr>
          <p:cNvPr id="151554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i="1"/>
              <a:t>In vitro</a:t>
            </a:r>
            <a:r>
              <a:rPr lang="en-US"/>
              <a:t> tissue transplantations</a:t>
            </a:r>
          </a:p>
        </p:txBody>
      </p:sp>
      <p:graphicFrame>
        <p:nvGraphicFramePr>
          <p:cNvPr id="151556" name="Object 1028"/>
          <p:cNvGraphicFramePr>
            <a:graphicFrameLocks noChangeAspect="1"/>
          </p:cNvGraphicFramePr>
          <p:nvPr/>
        </p:nvGraphicFramePr>
        <p:xfrm>
          <a:off x="2667000" y="1676400"/>
          <a:ext cx="6076950" cy="472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57" name="Image" r:id="rId3" imgW="9810095" imgH="7624426" progId="Photoshop.Image.4">
                  <p:embed/>
                </p:oleObj>
              </mc:Choice>
              <mc:Fallback>
                <p:oleObj name="Image" r:id="rId3" imgW="9810095" imgH="7624426" progId="Photoshop.Image.4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76400"/>
                        <a:ext cx="6076950" cy="472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061A1-07BC-4EA4-AAC9-1E5BFCA8998C}" type="slidenum">
              <a:rPr lang="en-US"/>
              <a:pPr/>
              <a:t>42</a:t>
            </a:fld>
            <a:endParaRPr lang="en-US"/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/>
              <a:t>Ammonium ions break basidial commitment to sporulation</a:t>
            </a:r>
            <a:endParaRPr lang="en-US"/>
          </a:p>
        </p:txBody>
      </p:sp>
      <p:graphicFrame>
        <p:nvGraphicFramePr>
          <p:cNvPr id="152580" name="Object 4"/>
          <p:cNvGraphicFramePr>
            <a:graphicFrameLocks noChangeAspect="1"/>
          </p:cNvGraphicFramePr>
          <p:nvPr/>
        </p:nvGraphicFramePr>
        <p:xfrm>
          <a:off x="1828800" y="1676400"/>
          <a:ext cx="7724775" cy="470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1" name="Image" r:id="rId3" imgW="10038828" imgH="6112248" progId="Photoshop.Image.4">
                  <p:embed/>
                </p:oleObj>
              </mc:Choice>
              <mc:Fallback>
                <p:oleObj name="Image" r:id="rId3" imgW="10038828" imgH="6112248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7724775" cy="470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04BC7-3907-4893-8A32-D174EAC48825}" type="slidenum">
              <a:rPr lang="en-US"/>
              <a:pPr/>
              <a:t>43</a:t>
            </a:fld>
            <a:endParaRPr lang="en-US"/>
          </a:p>
        </p:txBody>
      </p:sp>
      <p:pic>
        <p:nvPicPr>
          <p:cNvPr id="160773" name="Picture 1029" descr="H:\Powerpoint\papers\gdh_grap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943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4" name="Rectangle 1030"/>
          <p:cNvSpPr>
            <a:spLocks noChangeArrowheads="1"/>
          </p:cNvSpPr>
          <p:nvPr/>
        </p:nvSpPr>
        <p:spPr bwMode="auto">
          <a:xfrm>
            <a:off x="3200400" y="1676400"/>
            <a:ext cx="5943600" cy="4419600"/>
          </a:xfrm>
          <a:prstGeom prst="rect">
            <a:avLst/>
          </a:prstGeom>
          <a:solidFill>
            <a:srgbClr val="0044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0772" name="Rectangle 102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Remember glutamate dehydrogenase?</a:t>
            </a:r>
          </a:p>
        </p:txBody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43050" y="2057400"/>
            <a:ext cx="8743950" cy="3429000"/>
          </a:xfrm>
        </p:spPr>
        <p:txBody>
          <a:bodyPr/>
          <a:lstStyle/>
          <a:p>
            <a:r>
              <a:rPr lang="en-GB" sz="2800">
                <a:solidFill>
                  <a:srgbClr val="FFFF66"/>
                </a:solidFill>
                <a:latin typeface="Arial Black" pitchFamily="34" charset="0"/>
              </a:rPr>
              <a:t>derepressed specifically in the cap</a:t>
            </a:r>
          </a:p>
          <a:p>
            <a:endParaRPr lang="en-GB" sz="2800">
              <a:solidFill>
                <a:srgbClr val="FFFF66"/>
              </a:solidFill>
              <a:latin typeface="Arial Black" pitchFamily="34" charset="0"/>
            </a:endParaRPr>
          </a:p>
          <a:p>
            <a:r>
              <a:rPr lang="en-GB" sz="2800">
                <a:solidFill>
                  <a:srgbClr val="FFFF66"/>
                </a:solidFill>
                <a:latin typeface="Arial Black" pitchFamily="34" charset="0"/>
              </a:rPr>
              <a:t>one of a complex of ammonium assimilating enzymes which derepress together</a:t>
            </a:r>
          </a:p>
          <a:p>
            <a:endParaRPr lang="en-GB" sz="2800">
              <a:solidFill>
                <a:srgbClr val="FFFF66"/>
              </a:solidFill>
              <a:latin typeface="Arial Black" pitchFamily="34" charset="0"/>
            </a:endParaRPr>
          </a:p>
          <a:p>
            <a:r>
              <a:rPr lang="en-GB" sz="2800">
                <a:solidFill>
                  <a:srgbClr val="FFFF66"/>
                </a:solidFill>
                <a:latin typeface="Arial Black" pitchFamily="34" charset="0"/>
              </a:rPr>
              <a:t>but at a time when ammonium assimilation is unnecessary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4190A1-DC5E-43F4-8941-046D62476108}" type="slidenum">
              <a:rPr lang="en-US"/>
              <a:pPr/>
              <a:t>44</a:t>
            </a:fld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57325" y="2590800"/>
            <a:ext cx="8743950" cy="3429000"/>
          </a:xfrm>
        </p:spPr>
        <p:txBody>
          <a:bodyPr/>
          <a:lstStyle/>
          <a:p>
            <a:r>
              <a:rPr lang="en-GB" sz="2800">
                <a:latin typeface="Arial Black" pitchFamily="34" charset="0"/>
              </a:rPr>
              <a:t>its true function?</a:t>
            </a:r>
          </a:p>
          <a:p>
            <a:endParaRPr lang="en-GB" sz="2800">
              <a:latin typeface="Arial Black" pitchFamily="34" charset="0"/>
            </a:endParaRPr>
          </a:p>
          <a:p>
            <a:r>
              <a:rPr lang="en-GB" sz="2800">
                <a:latin typeface="Arial Black" pitchFamily="34" charset="0"/>
              </a:rPr>
              <a:t>ammonium DETOXIFICATION</a:t>
            </a:r>
          </a:p>
          <a:p>
            <a:endParaRPr lang="en-GB" sz="2800">
              <a:latin typeface="Arial Black" pitchFamily="34" charset="0"/>
            </a:endParaRPr>
          </a:p>
          <a:p>
            <a:r>
              <a:rPr lang="en-GB" sz="2800">
                <a:latin typeface="Arial Black" pitchFamily="34" charset="0"/>
              </a:rPr>
              <a:t>sitting on top of a dung heap with an ammonium-inhibited sporulation process, the fruit body needs a DETOXIFIER!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Remember glutamate dehydrogenase?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5FCC5-5EEC-4039-B785-7CA771D61D71}" type="slidenum">
              <a:rPr lang="en-US"/>
              <a:pPr/>
              <a:t>45</a:t>
            </a:fld>
            <a:endParaRPr lang="en-US"/>
          </a:p>
        </p:txBody>
      </p:sp>
      <p:sp>
        <p:nvSpPr>
          <p:cNvPr id="87042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The keys to form and structure in fungi</a:t>
            </a:r>
          </a:p>
        </p:txBody>
      </p:sp>
      <p:sp>
        <p:nvSpPr>
          <p:cNvPr id="87043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2057400"/>
            <a:ext cx="8743950" cy="43434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gene expression relies on previously-formed cell and tissue structures</a:t>
            </a:r>
          </a:p>
          <a:p>
            <a:r>
              <a:rPr lang="en-US" sz="2800">
                <a:latin typeface="Arial Black" pitchFamily="34" charset="0"/>
              </a:rPr>
              <a:t>the total environment is the ‘network’ or ‘context’ within which new gene products must work</a:t>
            </a:r>
          </a:p>
          <a:p>
            <a:r>
              <a:rPr lang="en-US" sz="2800">
                <a:latin typeface="Arial Black" pitchFamily="34" charset="0"/>
              </a:rPr>
              <a:t>this ‘network’ or ‘context’ includes chemical, electrical and structural or mechanical tensions as well as cell and organelle structures</a:t>
            </a:r>
            <a:endParaRPr lang="en-US">
              <a:latin typeface="Arial Black" pitchFamily="34" charset="0"/>
            </a:endParaRPr>
          </a:p>
        </p:txBody>
      </p:sp>
    </p:spTree>
  </p:cSld>
  <p:clrMapOvr>
    <a:masterClrMapping/>
  </p:clrMapOvr>
  <p:transition spd="slow" advTm="5000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1B74-4768-4DE6-964C-805B60033ACB}" type="slidenum">
              <a:rPr lang="en-US"/>
              <a:pPr/>
              <a:t>46</a:t>
            </a:fld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Control of fungal morphogenesis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1676400"/>
            <a:ext cx="8743950" cy="44196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Homologues and analogues of all of the developmental mechanisms known in animals and plants can be found in fungi</a:t>
            </a:r>
          </a:p>
          <a:p>
            <a:r>
              <a:rPr lang="en-US" sz="2800">
                <a:latin typeface="Arial Black" pitchFamily="34" charset="0"/>
              </a:rPr>
              <a:t>mechanical effects</a:t>
            </a:r>
          </a:p>
          <a:p>
            <a:r>
              <a:rPr lang="en-US" sz="2800">
                <a:latin typeface="Arial Black" pitchFamily="34" charset="0"/>
              </a:rPr>
              <a:t>temporal sequencing</a:t>
            </a:r>
          </a:p>
          <a:p>
            <a:r>
              <a:rPr lang="en-US" sz="2800">
                <a:latin typeface="Arial Black" pitchFamily="34" charset="0"/>
              </a:rPr>
              <a:t>pattern formation and morphogenetic fields</a:t>
            </a:r>
          </a:p>
          <a:p>
            <a:r>
              <a:rPr lang="en-US" sz="2800">
                <a:latin typeface="Arial Black" pitchFamily="34" charset="0"/>
              </a:rPr>
              <a:t>programmed cell death</a:t>
            </a:r>
          </a:p>
          <a:p>
            <a:r>
              <a:rPr lang="en-US" sz="2800">
                <a:latin typeface="Arial Black" pitchFamily="34" charset="0"/>
              </a:rPr>
              <a:t>reaction with extracellular matrix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5B076-82BB-403D-BA6E-A5C0BC0E239B}" type="slidenum">
              <a:rPr lang="en-US"/>
              <a:pPr/>
              <a:t>47</a:t>
            </a:fld>
            <a:endParaRPr lang="en-US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Mechanical effects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667000"/>
            <a:ext cx="8743950" cy="3352800"/>
          </a:xfrm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stem structure is one example already discussed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gill morphology is another ...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8D6DB-B715-4FE5-8B4C-EC39D73475E6}" type="slidenum">
              <a:rPr lang="en-US"/>
              <a:pPr/>
              <a:t>48</a:t>
            </a:fld>
            <a:endParaRPr lang="en-US"/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Embryonic gills are contorted</a:t>
            </a:r>
          </a:p>
        </p:txBody>
      </p:sp>
      <p:grpSp>
        <p:nvGrpSpPr>
          <p:cNvPr id="162822" name="Group 6"/>
          <p:cNvGrpSpPr>
            <a:grpSpLocks/>
          </p:cNvGrpSpPr>
          <p:nvPr/>
        </p:nvGrpSpPr>
        <p:grpSpPr bwMode="auto">
          <a:xfrm>
            <a:off x="1752600" y="1676400"/>
            <a:ext cx="7739063" cy="4572000"/>
            <a:chOff x="1104" y="1056"/>
            <a:chExt cx="4875" cy="2880"/>
          </a:xfrm>
        </p:grpSpPr>
        <p:graphicFrame>
          <p:nvGraphicFramePr>
            <p:cNvPr id="162819" name="Object 3"/>
            <p:cNvGraphicFramePr>
              <a:graphicFrameLocks noChangeAspect="1"/>
            </p:cNvGraphicFramePr>
            <p:nvPr/>
          </p:nvGraphicFramePr>
          <p:xfrm>
            <a:off x="1104" y="1056"/>
            <a:ext cx="2346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3" name="Image" r:id="rId3" imgW="7421108" imgH="9111190" progId="Photoshop.Image.4">
                    <p:embed/>
                  </p:oleObj>
                </mc:Choice>
                <mc:Fallback>
                  <p:oleObj name="Image" r:id="rId3" imgW="7421108" imgH="9111190" progId="Photoshop.Image.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056"/>
                          <a:ext cx="2346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0" name="Object 4"/>
            <p:cNvGraphicFramePr>
              <a:graphicFrameLocks noChangeAspect="1"/>
            </p:cNvGraphicFramePr>
            <p:nvPr/>
          </p:nvGraphicFramePr>
          <p:xfrm>
            <a:off x="3504" y="1056"/>
            <a:ext cx="1063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4" name="Image" r:id="rId5" imgW="6684080" imgH="18108013" progId="Photoshop.Image.4">
                    <p:embed/>
                  </p:oleObj>
                </mc:Choice>
                <mc:Fallback>
                  <p:oleObj name="Image" r:id="rId5" imgW="6684080" imgH="18108013" progId="Photoshop.Image.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1056"/>
                          <a:ext cx="1063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2821" name="Object 5"/>
            <p:cNvGraphicFramePr>
              <a:graphicFrameLocks noChangeAspect="1"/>
            </p:cNvGraphicFramePr>
            <p:nvPr/>
          </p:nvGraphicFramePr>
          <p:xfrm>
            <a:off x="4608" y="1056"/>
            <a:ext cx="1371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2825" name="Image" r:id="rId7" imgW="7205083" imgH="15134486" progId="Photoshop.Image.4">
                    <p:embed/>
                  </p:oleObj>
                </mc:Choice>
                <mc:Fallback>
                  <p:oleObj name="Image" r:id="rId7" imgW="7205083" imgH="15134486" progId="Photoshop.Image.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056"/>
                          <a:ext cx="1371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 advTm="5000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7C4BE-3A7C-4FB5-8BA9-A5F46D1C0FCF}" type="slidenum">
              <a:rPr lang="en-US"/>
              <a:pPr/>
              <a:t>49</a:t>
            </a:fld>
            <a:endParaRPr lang="en-US"/>
          </a:p>
        </p:txBody>
      </p:sp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Embryonic gills are contorted</a:t>
            </a:r>
          </a:p>
        </p:txBody>
      </p:sp>
      <p:graphicFrame>
        <p:nvGraphicFramePr>
          <p:cNvPr id="163846" name="Object 6"/>
          <p:cNvGraphicFramePr>
            <a:graphicFrameLocks noChangeAspect="1"/>
          </p:cNvGraphicFramePr>
          <p:nvPr/>
        </p:nvGraphicFramePr>
        <p:xfrm>
          <a:off x="1143000" y="1752600"/>
          <a:ext cx="5715000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49" name="Image" r:id="rId3" imgW="9784681" imgH="7776915" progId="Photoshop.Image.4">
                  <p:embed/>
                </p:oleObj>
              </mc:Choice>
              <mc:Fallback>
                <p:oleObj name="Image" r:id="rId3" imgW="9784681" imgH="7776915" progId="Photoshop.Image.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752600"/>
                        <a:ext cx="5715000" cy="454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8" name="Object 8"/>
          <p:cNvGraphicFramePr>
            <a:graphicFrameLocks noChangeAspect="1"/>
          </p:cNvGraphicFramePr>
          <p:nvPr/>
        </p:nvGraphicFramePr>
        <p:xfrm>
          <a:off x="6934200" y="1752600"/>
          <a:ext cx="2900363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0" name="Image" r:id="rId5" imgW="17764914" imgH="28007060" progId="Photoshop.Image.4">
                  <p:embed/>
                </p:oleObj>
              </mc:Choice>
              <mc:Fallback>
                <p:oleObj name="Image" r:id="rId5" imgW="17764914" imgH="28007060" progId="Photoshop.Image.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752600"/>
                        <a:ext cx="2900363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E3021-A119-4D03-BF8D-24C98397FC36}" type="slidenum">
              <a:rPr lang="en-US"/>
              <a:pPr/>
              <a:t>5</a:t>
            </a:fld>
            <a:endParaRPr lang="en-US"/>
          </a:p>
        </p:txBody>
      </p:sp>
      <p:pic>
        <p:nvPicPr>
          <p:cNvPr id="115714" name="Picture 1026" descr="H:\Powerpoint\papers\linkage_group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7591425" cy="49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5" name="Rectangle 1027"/>
          <p:cNvSpPr>
            <a:spLocks noChangeArrowheads="1"/>
          </p:cNvSpPr>
          <p:nvPr/>
        </p:nvSpPr>
        <p:spPr bwMode="auto">
          <a:xfrm>
            <a:off x="1598613" y="839788"/>
            <a:ext cx="7623175" cy="502761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15716" name="Picture 1028" descr="H:\Powerpoint\papers\linkage_maps_fig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2859088" cy="54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1BAAA-4FA0-4DAA-84AA-38C60CEF5432}" type="slidenum">
              <a:rPr lang="en-US"/>
              <a:pPr/>
              <a:t>50</a:t>
            </a:fld>
            <a:endParaRPr lang="en-US"/>
          </a:p>
        </p:txBody>
      </p:sp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Temporal sequencing: </a:t>
            </a:r>
            <a:r>
              <a:rPr lang="en-US" sz="3600"/>
              <a:t>hymenium assembly in </a:t>
            </a:r>
            <a:r>
              <a:rPr lang="en-US" sz="3600" i="1"/>
              <a:t>Coprinus</a:t>
            </a:r>
            <a:endParaRPr lang="en-US" sz="4000" i="1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600200" y="1905000"/>
            <a:ext cx="8601075" cy="685800"/>
          </a:xfrm>
        </p:spPr>
        <p:txBody>
          <a:bodyPr/>
          <a:lstStyle/>
          <a:p>
            <a:r>
              <a:rPr lang="en-US" sz="2400">
                <a:latin typeface="Arial Black" pitchFamily="34" charset="0"/>
              </a:rPr>
              <a:t>paraphyses arise as sub-basidial branches</a:t>
            </a:r>
            <a:endParaRPr lang="en-US" sz="2800">
              <a:latin typeface="Arial Black" pitchFamily="34" charset="0"/>
            </a:endParaRPr>
          </a:p>
        </p:txBody>
      </p:sp>
      <p:grpSp>
        <p:nvGrpSpPr>
          <p:cNvPr id="91142" name="Group 1030"/>
          <p:cNvGrpSpPr>
            <a:grpSpLocks/>
          </p:cNvGrpSpPr>
          <p:nvPr/>
        </p:nvGrpSpPr>
        <p:grpSpPr bwMode="auto">
          <a:xfrm>
            <a:off x="2286000" y="2438400"/>
            <a:ext cx="6626225" cy="3886200"/>
            <a:chOff x="1200" y="1536"/>
            <a:chExt cx="4174" cy="2448"/>
          </a:xfrm>
        </p:grpSpPr>
        <p:graphicFrame>
          <p:nvGraphicFramePr>
            <p:cNvPr id="91140" name="Object 1028"/>
            <p:cNvGraphicFramePr>
              <a:graphicFrameLocks noChangeAspect="1"/>
            </p:cNvGraphicFramePr>
            <p:nvPr/>
          </p:nvGraphicFramePr>
          <p:xfrm>
            <a:off x="1200" y="1536"/>
            <a:ext cx="2047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43" name="Image" r:id="rId3" imgW="20433463" imgH="24436287" progId="Photoshop.Image.4">
                    <p:embed/>
                  </p:oleObj>
                </mc:Choice>
                <mc:Fallback>
                  <p:oleObj name="Image" r:id="rId3" imgW="20433463" imgH="24436287" progId="Photoshop.Image.4">
                    <p:embed/>
                    <p:pic>
                      <p:nvPicPr>
                        <p:cNvPr id="0" name="Object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36"/>
                          <a:ext cx="2047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141" name="Object 1029"/>
            <p:cNvGraphicFramePr>
              <a:graphicFrameLocks noChangeAspect="1"/>
            </p:cNvGraphicFramePr>
            <p:nvPr/>
          </p:nvGraphicFramePr>
          <p:xfrm>
            <a:off x="3408" y="1536"/>
            <a:ext cx="1966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1144" name="Image" r:id="rId5" imgW="15121779" imgH="18832333" progId="Photoshop.Image.4">
                    <p:embed/>
                  </p:oleObj>
                </mc:Choice>
                <mc:Fallback>
                  <p:oleObj name="Image" r:id="rId5" imgW="15121779" imgH="18832333" progId="Photoshop.Image.4">
                    <p:embed/>
                    <p:pic>
                      <p:nvPicPr>
                        <p:cNvPr id="0" name="Object 10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1536"/>
                          <a:ext cx="1966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 advTm="5000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80A9E-9AEF-48CC-A987-81513997E0BD}" type="slidenum">
              <a:rPr lang="en-US"/>
              <a:pPr/>
              <a:t>51</a:t>
            </a:fld>
            <a:endParaRPr 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Pattern formation and morphogenetic fields</a:t>
            </a:r>
            <a:endParaRPr kumimoji="0" lang="en-US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76400"/>
            <a:ext cx="8982075" cy="4343400"/>
          </a:xfrm>
        </p:spPr>
        <p:txBody>
          <a:bodyPr/>
          <a:lstStyle/>
          <a:p>
            <a:r>
              <a:rPr lang="en-US" sz="2400">
                <a:latin typeface="Arial Black" pitchFamily="34" charset="0"/>
              </a:rPr>
              <a:t>a cystidium controls a local morphogenetic field</a:t>
            </a:r>
            <a:endParaRPr lang="en-US" sz="2800">
              <a:latin typeface="Arial Black" pitchFamily="34" charset="0"/>
            </a:endParaRPr>
          </a:p>
        </p:txBody>
      </p:sp>
      <p:grpSp>
        <p:nvGrpSpPr>
          <p:cNvPr id="92169" name="Group 9"/>
          <p:cNvGrpSpPr>
            <a:grpSpLocks/>
          </p:cNvGrpSpPr>
          <p:nvPr/>
        </p:nvGrpSpPr>
        <p:grpSpPr bwMode="auto">
          <a:xfrm>
            <a:off x="2743200" y="2362200"/>
            <a:ext cx="5551488" cy="3992563"/>
            <a:chOff x="1632" y="1488"/>
            <a:chExt cx="3497" cy="2515"/>
          </a:xfrm>
        </p:grpSpPr>
        <p:graphicFrame>
          <p:nvGraphicFramePr>
            <p:cNvPr id="92167" name="Object 7"/>
            <p:cNvGraphicFramePr>
              <a:graphicFrameLocks noChangeAspect="1"/>
            </p:cNvGraphicFramePr>
            <p:nvPr/>
          </p:nvGraphicFramePr>
          <p:xfrm>
            <a:off x="1632" y="1488"/>
            <a:ext cx="1007" cy="2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52" name="CorelDRAW" r:id="rId3" imgW="1276200" imgH="3164400" progId="CorelDraw.Graphic.7">
                    <p:embed/>
                  </p:oleObj>
                </mc:Choice>
                <mc:Fallback>
                  <p:oleObj name="CorelDRAW" r:id="rId3" imgW="1276200" imgH="3164400" progId="CorelDraw.Graphic.7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1488"/>
                          <a:ext cx="1007" cy="24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68" name="Object 8"/>
            <p:cNvGraphicFramePr>
              <a:graphicFrameLocks noChangeAspect="1"/>
            </p:cNvGraphicFramePr>
            <p:nvPr/>
          </p:nvGraphicFramePr>
          <p:xfrm>
            <a:off x="3072" y="1488"/>
            <a:ext cx="2057" cy="25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153" name="CorelDRAW" r:id="rId5" imgW="3264840" imgH="3991320" progId="CorelDraw.Graphic.7">
                    <p:embed/>
                  </p:oleObj>
                </mc:Choice>
                <mc:Fallback>
                  <p:oleObj name="CorelDRAW" r:id="rId5" imgW="3264840" imgH="3991320" progId="CorelDraw.Graphic.7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1488"/>
                          <a:ext cx="2057" cy="25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 advTm="5000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DF8F4-1A53-4206-9B1B-9F53C4092B47}" type="slidenum">
              <a:rPr lang="en-US"/>
              <a:pPr/>
              <a:t>52</a:t>
            </a:fld>
            <a:endParaRPr lang="en-US"/>
          </a:p>
        </p:txBody>
      </p:sp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Programmed cell death</a:t>
            </a:r>
            <a:endParaRPr kumimoji="0" lang="en-US"/>
          </a:p>
        </p:txBody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57325" y="1676400"/>
            <a:ext cx="8743950" cy="990600"/>
          </a:xfrm>
        </p:spPr>
        <p:txBody>
          <a:bodyPr/>
          <a:lstStyle/>
          <a:p>
            <a:r>
              <a:rPr lang="en-US" sz="2400">
                <a:latin typeface="Arial Black" pitchFamily="34" charset="0"/>
              </a:rPr>
              <a:t>hyphal compartments are sacrificed to trim hyphae to shape</a:t>
            </a:r>
            <a:endParaRPr lang="en-US" sz="2800">
              <a:latin typeface="Arial Black" pitchFamily="34" charset="0"/>
            </a:endParaRPr>
          </a:p>
        </p:txBody>
      </p:sp>
      <p:grpSp>
        <p:nvGrpSpPr>
          <p:cNvPr id="94216" name="Group 1032"/>
          <p:cNvGrpSpPr>
            <a:grpSpLocks/>
          </p:cNvGrpSpPr>
          <p:nvPr/>
        </p:nvGrpSpPr>
        <p:grpSpPr bwMode="auto">
          <a:xfrm>
            <a:off x="3124200" y="2590800"/>
            <a:ext cx="5172075" cy="3692525"/>
            <a:chOff x="1968" y="1632"/>
            <a:chExt cx="3258" cy="2326"/>
          </a:xfrm>
        </p:grpSpPr>
        <p:graphicFrame>
          <p:nvGraphicFramePr>
            <p:cNvPr id="94212" name="Object 1028"/>
            <p:cNvGraphicFramePr>
              <a:graphicFrameLocks noChangeAspect="1"/>
            </p:cNvGraphicFramePr>
            <p:nvPr/>
          </p:nvGraphicFramePr>
          <p:xfrm>
            <a:off x="1968" y="1632"/>
            <a:ext cx="3258" cy="23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176" name="Image" r:id="rId3" imgW="21018002" imgH="15007413" progId="Photoshop.Image.4">
                    <p:embed/>
                  </p:oleObj>
                </mc:Choice>
                <mc:Fallback>
                  <p:oleObj name="Image" r:id="rId3" imgW="21018002" imgH="15007413" progId="Photoshop.Image.4">
                    <p:embed/>
                    <p:pic>
                      <p:nvPicPr>
                        <p:cNvPr id="0" name="Object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8" y="1632"/>
                          <a:ext cx="3258" cy="23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4213" name="Line 1029"/>
            <p:cNvSpPr>
              <a:spLocks noChangeShapeType="1"/>
            </p:cNvSpPr>
            <p:nvPr/>
          </p:nvSpPr>
          <p:spPr bwMode="auto">
            <a:xfrm flipV="1">
              <a:off x="2640" y="2496"/>
              <a:ext cx="144" cy="288"/>
            </a:xfrm>
            <a:prstGeom prst="line">
              <a:avLst/>
            </a:prstGeom>
            <a:noFill/>
            <a:ln w="76200" cap="sq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14" name="Line 1030"/>
            <p:cNvSpPr>
              <a:spLocks noChangeShapeType="1"/>
            </p:cNvSpPr>
            <p:nvPr/>
          </p:nvSpPr>
          <p:spPr bwMode="auto">
            <a:xfrm flipV="1">
              <a:off x="3840" y="2112"/>
              <a:ext cx="144" cy="288"/>
            </a:xfrm>
            <a:prstGeom prst="line">
              <a:avLst/>
            </a:prstGeom>
            <a:noFill/>
            <a:ln w="76200" cap="sq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4215" name="Line 1031"/>
            <p:cNvSpPr>
              <a:spLocks noChangeShapeType="1"/>
            </p:cNvSpPr>
            <p:nvPr/>
          </p:nvSpPr>
          <p:spPr bwMode="auto">
            <a:xfrm flipV="1">
              <a:off x="3072" y="3072"/>
              <a:ext cx="144" cy="288"/>
            </a:xfrm>
            <a:prstGeom prst="line">
              <a:avLst/>
            </a:prstGeom>
            <a:noFill/>
            <a:ln w="76200" cap="sq">
              <a:solidFill>
                <a:srgbClr val="FF66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4217" name="Text Box 1033"/>
          <p:cNvSpPr txBox="1">
            <a:spLocks noChangeArrowheads="1"/>
          </p:cNvSpPr>
          <p:nvPr/>
        </p:nvSpPr>
        <p:spPr bwMode="auto">
          <a:xfrm>
            <a:off x="990600" y="5486400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GB" sz="1200">
                <a:solidFill>
                  <a:schemeClr val="tx2"/>
                </a:solidFill>
              </a:rPr>
              <a:t>Scanning electron micrograph of a fruit body initial of </a:t>
            </a:r>
            <a:r>
              <a:rPr kumimoji="0" lang="en-GB" sz="1200" i="1">
                <a:solidFill>
                  <a:schemeClr val="tx2"/>
                </a:solidFill>
              </a:rPr>
              <a:t>Pleurotus pulmonarius</a:t>
            </a:r>
            <a:r>
              <a:rPr kumimoji="0" lang="en-GB" sz="1200">
                <a:solidFill>
                  <a:schemeClr val="tx2"/>
                </a:solidFill>
              </a:rPr>
              <a:t>, courtesy of Carmen Sanchez</a:t>
            </a:r>
            <a:endParaRPr kumimoji="0" lang="en-GB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slow" advTm="5000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AC3B90-CDA5-4332-AD32-E233D0007C15}" type="slidenum">
              <a:rPr lang="en-US"/>
              <a:pPr/>
              <a:t>53</a:t>
            </a:fld>
            <a:endParaRPr lang="en-US"/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Programmed cell death</a:t>
            </a:r>
            <a:endParaRPr kumimoji="0" 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1676400"/>
            <a:ext cx="8743950" cy="990600"/>
          </a:xfrm>
        </p:spPr>
        <p:txBody>
          <a:bodyPr/>
          <a:lstStyle/>
          <a:p>
            <a:r>
              <a:rPr lang="en-US" sz="2400">
                <a:latin typeface="Arial Black" pitchFamily="34" charset="0"/>
              </a:rPr>
              <a:t>tissues are sculptured by extensive sacrifice of hyphae</a:t>
            </a:r>
            <a:r>
              <a:rPr lang="en-US" sz="2800">
                <a:latin typeface="Arial Black" pitchFamily="34" charset="0"/>
              </a:rPr>
              <a:t> </a:t>
            </a:r>
          </a:p>
        </p:txBody>
      </p:sp>
      <p:grpSp>
        <p:nvGrpSpPr>
          <p:cNvPr id="165897" name="Group 9"/>
          <p:cNvGrpSpPr>
            <a:grpSpLocks/>
          </p:cNvGrpSpPr>
          <p:nvPr/>
        </p:nvGrpSpPr>
        <p:grpSpPr bwMode="auto">
          <a:xfrm>
            <a:off x="2590800" y="2590800"/>
            <a:ext cx="5953125" cy="3733800"/>
            <a:chOff x="1632" y="1632"/>
            <a:chExt cx="3750" cy="2352"/>
          </a:xfrm>
        </p:grpSpPr>
        <p:grpSp>
          <p:nvGrpSpPr>
            <p:cNvPr id="165894" name="Group 6"/>
            <p:cNvGrpSpPr>
              <a:grpSpLocks/>
            </p:cNvGrpSpPr>
            <p:nvPr/>
          </p:nvGrpSpPr>
          <p:grpSpPr bwMode="auto">
            <a:xfrm>
              <a:off x="1632" y="1632"/>
              <a:ext cx="3750" cy="2352"/>
              <a:chOff x="1728" y="1632"/>
              <a:chExt cx="3750" cy="2352"/>
            </a:xfrm>
          </p:grpSpPr>
          <p:graphicFrame>
            <p:nvGraphicFramePr>
              <p:cNvPr id="165892" name="Object 4"/>
              <p:cNvGraphicFramePr>
                <a:graphicFrameLocks noChangeAspect="1"/>
              </p:cNvGraphicFramePr>
              <p:nvPr/>
            </p:nvGraphicFramePr>
            <p:xfrm>
              <a:off x="1728" y="1632"/>
              <a:ext cx="1897" cy="2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00" name="Image" r:id="rId3" imgW="7370279" imgH="9136604" progId="Photoshop.Image.4">
                      <p:embed/>
                    </p:oleObj>
                  </mc:Choice>
                  <mc:Fallback>
                    <p:oleObj name="Image" r:id="rId3" imgW="7370279" imgH="9136604" progId="Photoshop.Image.4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28" y="1632"/>
                            <a:ext cx="1897" cy="23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>
                                    <a:alpha val="50000"/>
                                  </a:schemeClr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5893" name="Object 5"/>
              <p:cNvGraphicFramePr>
                <a:graphicFrameLocks noChangeAspect="1"/>
              </p:cNvGraphicFramePr>
              <p:nvPr/>
            </p:nvGraphicFramePr>
            <p:xfrm>
              <a:off x="4032" y="1632"/>
              <a:ext cx="1446" cy="23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65901" name="Image" r:id="rId5" imgW="10483586" imgH="17053300" progId="Photoshop.Image.4">
                      <p:embed/>
                    </p:oleObj>
                  </mc:Choice>
                  <mc:Fallback>
                    <p:oleObj name="Image" r:id="rId5" imgW="10483586" imgH="17053300" progId="Photoshop.Image.4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1632"/>
                            <a:ext cx="1446" cy="23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>
                                    <a:alpha val="50000"/>
                                  </a:schemeClr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 cap="sq">
                                <a:solidFill>
                                  <a:schemeClr val="tx1"/>
                                </a:solidFill>
                                <a:miter lim="800000"/>
                                <a:headEnd type="none" w="sm" len="sm"/>
                                <a:tailEnd type="none" w="sm" len="sm"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65895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92" cy="4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28575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5896" name="Line 8"/>
            <p:cNvSpPr>
              <a:spLocks noChangeShapeType="1"/>
            </p:cNvSpPr>
            <p:nvPr/>
          </p:nvSpPr>
          <p:spPr bwMode="auto">
            <a:xfrm>
              <a:off x="2352" y="1872"/>
              <a:ext cx="1536" cy="432"/>
            </a:xfrm>
            <a:prstGeom prst="line">
              <a:avLst/>
            </a:prstGeom>
            <a:noFill/>
            <a:ln w="57150" cap="sq">
              <a:solidFill>
                <a:srgbClr val="000000"/>
              </a:solidFill>
              <a:round/>
              <a:headEnd type="none" w="sm" len="sm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990600" y="5562600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0" lang="en-GB" sz="1200">
                <a:solidFill>
                  <a:schemeClr val="tx2"/>
                </a:solidFill>
              </a:rPr>
              <a:t>Light micrographs of a fruit body of </a:t>
            </a:r>
            <a:r>
              <a:rPr kumimoji="0" lang="en-GB" sz="1200" i="1">
                <a:solidFill>
                  <a:schemeClr val="tx2"/>
                </a:solidFill>
              </a:rPr>
              <a:t>Psilocybe cubensis</a:t>
            </a:r>
            <a:r>
              <a:rPr kumimoji="0" lang="en-GB" sz="1200">
                <a:solidFill>
                  <a:schemeClr val="tx2"/>
                </a:solidFill>
              </a:rPr>
              <a:t>, courtesy of Halit Umar</a:t>
            </a:r>
            <a:endParaRPr kumimoji="0" lang="en-GB" sz="120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slow" advTm="5000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80084-58AB-48DB-BFEF-FA41AB78DED7}" type="slidenum">
              <a:rPr lang="en-US"/>
              <a:pPr/>
              <a:t>54</a:t>
            </a:fld>
            <a:endParaRPr lang="en-US"/>
          </a:p>
        </p:txBody>
      </p:sp>
      <p:sp>
        <p:nvSpPr>
          <p:cNvPr id="962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Extracellular matrix</a:t>
            </a:r>
          </a:p>
        </p:txBody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57325" y="1828800"/>
            <a:ext cx="8743950" cy="41910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In this last example the program leading to cell death involves the sacrificed cells over-producing extracellular matrix and then lysing to release it</a:t>
            </a:r>
          </a:p>
          <a:p>
            <a:pPr>
              <a:buFont typeface="CommonBullets" pitchFamily="34" charset="2"/>
              <a:buNone/>
            </a:pPr>
            <a:endParaRPr kumimoji="0" lang="en-US"/>
          </a:p>
          <a:p>
            <a:r>
              <a:rPr lang="en-US" sz="2800">
                <a:latin typeface="Arial Black" pitchFamily="34" charset="0"/>
              </a:rPr>
              <a:t>this emphasizes the importance of the extracellular matrix in fungal development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2876A-3924-48DD-98EC-6A7A57FF839F}" type="slidenum">
              <a:rPr lang="en-US"/>
              <a:pPr/>
              <a:t>55</a:t>
            </a:fld>
            <a:endParaRPr 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Extracellular matrix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8839200" cy="1066800"/>
          </a:xfrm>
        </p:spPr>
        <p:txBody>
          <a:bodyPr/>
          <a:lstStyle/>
          <a:p>
            <a:r>
              <a:rPr lang="en-US" sz="2400">
                <a:latin typeface="Arial Black" pitchFamily="34" charset="0"/>
              </a:rPr>
              <a:t>the fungal extracellular matrix is extensive and complex</a:t>
            </a:r>
            <a:endParaRPr lang="en-US" sz="2800">
              <a:latin typeface="Arial Black" pitchFamily="34" charset="0"/>
            </a:endParaRPr>
          </a:p>
        </p:txBody>
      </p: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1600200" y="2590800"/>
            <a:ext cx="8001000" cy="3706813"/>
            <a:chOff x="912" y="1680"/>
            <a:chExt cx="5040" cy="2335"/>
          </a:xfrm>
        </p:grpSpPr>
        <p:graphicFrame>
          <p:nvGraphicFramePr>
            <p:cNvPr id="95238" name="Object 6"/>
            <p:cNvGraphicFramePr>
              <a:graphicFrameLocks noChangeAspect="1"/>
            </p:cNvGraphicFramePr>
            <p:nvPr/>
          </p:nvGraphicFramePr>
          <p:xfrm>
            <a:off x="912" y="1680"/>
            <a:ext cx="2544" cy="2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44" name="Image" r:id="rId3" imgW="14740558" imgH="13507942" progId="Photoshop.Image.4">
                    <p:embed/>
                  </p:oleObj>
                </mc:Choice>
                <mc:Fallback>
                  <p:oleObj name="Image" r:id="rId3" imgW="14740558" imgH="13507942" progId="Photoshop.Image.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680"/>
                          <a:ext cx="2544" cy="2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239" name="Object 7"/>
            <p:cNvGraphicFramePr>
              <a:graphicFrameLocks noChangeAspect="1"/>
            </p:cNvGraphicFramePr>
            <p:nvPr/>
          </p:nvGraphicFramePr>
          <p:xfrm>
            <a:off x="3528" y="1680"/>
            <a:ext cx="2424" cy="2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45" name="Image" r:id="rId5" imgW="14232263" imgH="13711260" progId="Photoshop.Image.4">
                    <p:embed/>
                  </p:oleObj>
                </mc:Choice>
                <mc:Fallback>
                  <p:oleObj name="Image" r:id="rId5" imgW="14232263" imgH="13711260" progId="Photoshop.Image.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8" y="1680"/>
                          <a:ext cx="2424" cy="2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243" name="Group 11"/>
          <p:cNvGrpSpPr>
            <a:grpSpLocks/>
          </p:cNvGrpSpPr>
          <p:nvPr/>
        </p:nvGrpSpPr>
        <p:grpSpPr bwMode="auto">
          <a:xfrm>
            <a:off x="1524000" y="5943600"/>
            <a:ext cx="4191000" cy="457200"/>
            <a:chOff x="960" y="3648"/>
            <a:chExt cx="2640" cy="288"/>
          </a:xfrm>
        </p:grpSpPr>
        <p:sp>
          <p:nvSpPr>
            <p:cNvPr id="95242" name="Rectangle 10"/>
            <p:cNvSpPr>
              <a:spLocks noChangeArrowheads="1"/>
            </p:cNvSpPr>
            <p:nvPr/>
          </p:nvSpPr>
          <p:spPr bwMode="auto">
            <a:xfrm>
              <a:off x="1008" y="3648"/>
              <a:ext cx="2544" cy="2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5241" name="Rectangle 9"/>
            <p:cNvSpPr>
              <a:spLocks noChangeArrowheads="1"/>
            </p:cNvSpPr>
            <p:nvPr/>
          </p:nvSpPr>
          <p:spPr bwMode="auto">
            <a:xfrm>
              <a:off x="960" y="3648"/>
              <a:ext cx="26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0" lang="en-GB" sz="1200">
                  <a:solidFill>
                    <a:schemeClr val="tx2"/>
                  </a:solidFill>
                </a:rPr>
                <a:t>Scanning and environmental electron micrographs of a fruit body initial of </a:t>
              </a:r>
              <a:r>
                <a:rPr kumimoji="0" lang="en-GB" sz="1200" i="1">
                  <a:solidFill>
                    <a:schemeClr val="tx2"/>
                  </a:solidFill>
                </a:rPr>
                <a:t>Pleurotus pulmonarius</a:t>
              </a:r>
              <a:r>
                <a:rPr kumimoji="0" lang="en-GB" sz="1200">
                  <a:solidFill>
                    <a:schemeClr val="tx2"/>
                  </a:solidFill>
                </a:rPr>
                <a:t>, courtesy of Carmen Sanchez</a:t>
              </a:r>
              <a:endParaRPr kumimoji="0" lang="en-GB" sz="1200">
                <a:solidFill>
                  <a:srgbClr val="FF0066"/>
                </a:solidFill>
              </a:endParaRPr>
            </a:p>
          </p:txBody>
        </p:sp>
      </p:grpSp>
    </p:spTree>
  </p:cSld>
  <p:clrMapOvr>
    <a:masterClrMapping/>
  </p:clrMapOvr>
  <p:transition spd="slow" advTm="5000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E6898-F8CA-4846-B85E-6213EF4B6422}" type="slidenum">
              <a:rPr lang="en-US"/>
              <a:pPr/>
              <a:t>56</a:t>
            </a:fld>
            <a:endParaRPr lang="en-US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of differentiation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676400"/>
            <a:ext cx="9058275" cy="43434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lang="en-US"/>
              <a:t>Hyphal cells require reinforcement of their differentiation 'instructions'. This reinforcement is part of the context within which they normally develop and</a:t>
            </a:r>
            <a:r>
              <a:rPr kumimoji="0" lang="en-US"/>
              <a:t> may involve:</a:t>
            </a:r>
          </a:p>
          <a:p>
            <a:r>
              <a:rPr lang="en-US" sz="2800">
                <a:latin typeface="Arial Black" pitchFamily="34" charset="0"/>
              </a:rPr>
              <a:t>production of location- and/or time-specific extracellular matrix molecules</a:t>
            </a:r>
          </a:p>
          <a:p>
            <a:r>
              <a:rPr lang="en-US" sz="2800">
                <a:latin typeface="Arial Black" pitchFamily="34" charset="0"/>
              </a:rPr>
              <a:t>smaller molecules serving as hormones or growth factors</a:t>
            </a:r>
          </a:p>
          <a:p>
            <a:r>
              <a:rPr lang="en-US" sz="2800">
                <a:latin typeface="Arial Black" pitchFamily="34" charset="0"/>
              </a:rPr>
              <a:t>uptake is not necessary</a:t>
            </a:r>
            <a:endParaRPr kumimoji="0" lang="en-US"/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30506-836F-401D-BE55-A6FF09B7146D}" type="slidenum">
              <a:rPr lang="en-US"/>
              <a:pPr/>
              <a:t>57</a:t>
            </a:fld>
            <a:endParaRPr lang="en-US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of differentiation</a:t>
            </a:r>
            <a:endParaRPr lang="en-US" sz="400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362200"/>
            <a:ext cx="8743950" cy="3657600"/>
          </a:xfrm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these molecules may react with integrins and the existing extracellular matrix</a:t>
            </a:r>
          </a:p>
          <a:p>
            <a:r>
              <a:rPr lang="en-US" sz="2800">
                <a:latin typeface="Arial Black" pitchFamily="34" charset="0"/>
              </a:rPr>
              <a:t>such direct effects on the cytoskeleton can cause immediate metabolic changes in one or more cellular compartments</a:t>
            </a:r>
          </a:p>
          <a:p>
            <a:r>
              <a:rPr lang="en-US" sz="2800">
                <a:latin typeface="Arial Black" pitchFamily="34" charset="0"/>
              </a:rPr>
              <a:t>or directly influence gene transcription</a:t>
            </a:r>
          </a:p>
          <a:p>
            <a:r>
              <a:rPr lang="en-US" sz="2800">
                <a:latin typeface="Arial Black" pitchFamily="34" charset="0"/>
              </a:rPr>
              <a:t>this is ‘outside-in’ signalling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29EED-C1A7-43E2-A435-35DA0E0AEEE8}" type="slidenum">
              <a:rPr lang="en-US"/>
              <a:pPr/>
              <a:t>58</a:t>
            </a:fld>
            <a:endParaRPr lang="en-US"/>
          </a:p>
        </p:txBody>
      </p:sp>
      <p:sp>
        <p:nvSpPr>
          <p:cNvPr id="747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Patterning genes?</a:t>
            </a:r>
          </a:p>
        </p:txBody>
      </p:sp>
      <p:sp>
        <p:nvSpPr>
          <p:cNvPr id="747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 sz="4400"/>
              <a:t>Not necessarily</a:t>
            </a:r>
            <a:r>
              <a:rPr kumimoji="0" lang="en-US"/>
              <a:t> …</a:t>
            </a:r>
          </a:p>
          <a:p>
            <a:r>
              <a:rPr kumimoji="0" lang="en-US">
                <a:latin typeface="Arial Black" pitchFamily="34" charset="0"/>
              </a:rPr>
              <a:t>a specific gill pattern in an agaric, say, may result because the application of general rules within the context of its development ‘invariably’ results in that pattern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F7AC3-F7F8-4EFB-BD71-8D511946B497}" type="slidenum">
              <a:rPr lang="en-US"/>
              <a:pPr/>
              <a:t>59</a:t>
            </a:fld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Developmental subroutines</a:t>
            </a:r>
          </a:p>
        </p:txBody>
      </p:sp>
      <p:sp>
        <p:nvSpPr>
          <p:cNvPr id="24579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1676400"/>
            <a:ext cx="8743950" cy="4343400"/>
          </a:xfrm>
          <a:noFill/>
          <a:ln/>
        </p:spPr>
        <p:txBody>
          <a:bodyPr/>
          <a:lstStyle/>
          <a:p>
            <a:pPr lvl="1">
              <a:buFont typeface="CommonBullets" pitchFamily="34" charset="2"/>
              <a:buNone/>
            </a:pPr>
            <a:r>
              <a:rPr lang="en-US" sz="3200"/>
              <a:t>Another common feature is that fungal morphogenesis is compartmentalized into a collection of distinct developmental processes (called 'subroutines'), recognizable at all levels:</a:t>
            </a:r>
          </a:p>
          <a:p>
            <a:r>
              <a:rPr lang="en-US" sz="2000">
                <a:latin typeface="Arial Black" pitchFamily="34" charset="0"/>
              </a:rPr>
              <a:t>organs (e.g. cap, stem, veil, etc.)</a:t>
            </a:r>
          </a:p>
          <a:p>
            <a:r>
              <a:rPr lang="en-US" sz="2000">
                <a:latin typeface="Arial Black" pitchFamily="34" charset="0"/>
              </a:rPr>
              <a:t>tissues (e.g. hymenophore, context, pileipellis, etc.)</a:t>
            </a:r>
          </a:p>
          <a:p>
            <a:r>
              <a:rPr lang="en-US" sz="2000">
                <a:latin typeface="Arial Black" pitchFamily="34" charset="0"/>
              </a:rPr>
              <a:t>cells (e.g. basidium, paraphysis, cystidium, etc.)</a:t>
            </a:r>
          </a:p>
          <a:p>
            <a:r>
              <a:rPr lang="en-US" sz="2000">
                <a:latin typeface="Arial Black" pitchFamily="34" charset="0"/>
              </a:rPr>
              <a:t>cellular components (e.g. wall growth may be uniform, in girth, in length or in thickness)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588D7-A61B-4235-9F37-45275C5C46FF}" type="slidenum">
              <a:rPr lang="en-US"/>
              <a:pPr/>
              <a:t>6</a:t>
            </a:fld>
            <a:endParaRPr lang="en-US"/>
          </a:p>
        </p:txBody>
      </p:sp>
      <p:pic>
        <p:nvPicPr>
          <p:cNvPr id="116738" name="Picture 1026" descr="H:\Powerpoint\papers\ftr_cistron_pap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8382000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189DA-5E25-48B9-94FF-A13EDCC7F622}" type="slidenum">
              <a:rPr lang="en-US"/>
              <a:pPr/>
              <a:t>60</a:t>
            </a:fld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Developmental subroutines</a:t>
            </a:r>
          </a:p>
        </p:txBody>
      </p:sp>
      <p:sp>
        <p:nvSpPr>
          <p:cNvPr id="27651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2819400"/>
            <a:ext cx="8743950" cy="32004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developmental subroutines are distinct genetically and physiologically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may run in parallel or in sequence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C3C1-14C1-407C-B296-E105AD806E7F}" type="slidenum">
              <a:rPr lang="en-US"/>
              <a:pPr/>
              <a:t>61</a:t>
            </a:fld>
            <a:endParaRPr lang="en-US"/>
          </a:p>
        </p:txBody>
      </p:sp>
      <p:sp>
        <p:nvSpPr>
          <p:cNvPr id="30722" name="Rectangle 2"/>
          <p:cNvSpPr>
            <a:spLocks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Developmental subroutines</a:t>
            </a:r>
          </a:p>
        </p:txBody>
      </p:sp>
      <p:sp>
        <p:nvSpPr>
          <p:cNvPr id="30723" name="Rectangle 3"/>
          <p:cNvSpPr>
            <a:spLocks noChangeArrowheads="1"/>
          </p:cNvSpPr>
          <p:nvPr>
            <p:ph type="body" idx="1"/>
          </p:nvPr>
        </p:nvSpPr>
        <p:spPr>
          <a:xfrm>
            <a:off x="1457325" y="1828800"/>
            <a:ext cx="8743950" cy="4191000"/>
          </a:xfrm>
          <a:noFill/>
          <a:ln/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when played out in their correct arrangement, ‘normal’ morphology results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if some subroutines are disabled (genetically or through physiological stress), the rest may still proceed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such partial execution produces an abnormal morphology</a:t>
            </a:r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3165-5C85-458B-B14E-64DBBE2B188A}" type="slidenum">
              <a:rPr lang="en-US"/>
              <a:pPr/>
              <a:t>62</a:t>
            </a:fld>
            <a:endParaRPr lang="en-US"/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But spores are still produced...</a:t>
            </a:r>
            <a:endParaRPr lang="en-GB"/>
          </a:p>
        </p:txBody>
      </p:sp>
      <p:grpSp>
        <p:nvGrpSpPr>
          <p:cNvPr id="168967" name="Group 7"/>
          <p:cNvGrpSpPr>
            <a:grpSpLocks/>
          </p:cNvGrpSpPr>
          <p:nvPr/>
        </p:nvGrpSpPr>
        <p:grpSpPr bwMode="auto">
          <a:xfrm>
            <a:off x="1447800" y="1981200"/>
            <a:ext cx="8091488" cy="3889375"/>
            <a:chOff x="912" y="1248"/>
            <a:chExt cx="5097" cy="2450"/>
          </a:xfrm>
        </p:grpSpPr>
        <p:graphicFrame>
          <p:nvGraphicFramePr>
            <p:cNvPr id="168964" name="Object 4"/>
            <p:cNvGraphicFramePr>
              <a:graphicFrameLocks noChangeAspect="1"/>
            </p:cNvGraphicFramePr>
            <p:nvPr/>
          </p:nvGraphicFramePr>
          <p:xfrm>
            <a:off x="912" y="1248"/>
            <a:ext cx="1537" cy="2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8" name="Image" r:id="rId3" imgW="2439816" imgH="3888457" progId="Photoshop.Image.4">
                    <p:embed/>
                  </p:oleObj>
                </mc:Choice>
                <mc:Fallback>
                  <p:oleObj name="Image" r:id="rId3" imgW="2439816" imgH="3888457" progId="Photoshop.Image.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248"/>
                          <a:ext cx="1537" cy="2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65" name="Object 5"/>
            <p:cNvGraphicFramePr>
              <a:graphicFrameLocks noChangeAspect="1"/>
            </p:cNvGraphicFramePr>
            <p:nvPr/>
          </p:nvGraphicFramePr>
          <p:xfrm>
            <a:off x="2544" y="1248"/>
            <a:ext cx="1505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69" name="Image" r:id="rId5" imgW="2782916" imgH="4523826" progId="Photoshop.Image.4">
                    <p:embed/>
                  </p:oleObj>
                </mc:Choice>
                <mc:Fallback>
                  <p:oleObj name="Image" r:id="rId5" imgW="2782916" imgH="4523826" progId="Photoshop.Image.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248"/>
                          <a:ext cx="1505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8966" name="Object 6"/>
            <p:cNvGraphicFramePr>
              <a:graphicFrameLocks noChangeAspect="1"/>
            </p:cNvGraphicFramePr>
            <p:nvPr/>
          </p:nvGraphicFramePr>
          <p:xfrm>
            <a:off x="4128" y="1248"/>
            <a:ext cx="1881" cy="2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8970" name="Image" r:id="rId7" imgW="2401694" imgH="3126015" progId="Photoshop.Image.4">
                    <p:embed/>
                  </p:oleObj>
                </mc:Choice>
                <mc:Fallback>
                  <p:oleObj name="Image" r:id="rId7" imgW="2401694" imgH="3126015" progId="Photoshop.Image.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248"/>
                          <a:ext cx="1881" cy="2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>
                                  <a:alpha val="50000"/>
                                </a:scheme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spd="slow" advTm="5000"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E5B50-AFEB-44C3-ADB4-36CA9C3DA61D}" type="slidenum">
              <a:rPr lang="en-US"/>
              <a:pPr/>
              <a:t>63</a:t>
            </a:fld>
            <a:endParaRPr lang="en-US"/>
          </a:p>
        </p:txBody>
      </p:sp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i="1"/>
              <a:t>Volvariella bombycina</a:t>
            </a:r>
            <a:endParaRPr lang="en-GB"/>
          </a:p>
        </p:txBody>
      </p:sp>
      <p:graphicFrame>
        <p:nvGraphicFramePr>
          <p:cNvPr id="169989" name="AutoShape 5"/>
          <p:cNvGraphicFramePr>
            <a:graphicFrameLocks noChangeAspect="1"/>
          </p:cNvGraphicFramePr>
          <p:nvPr/>
        </p:nvGraphicFramePr>
        <p:xfrm>
          <a:off x="1714500" y="1143000"/>
          <a:ext cx="6858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2" name="Image" r:id="rId3" imgW="0" imgH="0" progId="Photoshop.Image.4">
                  <p:embed/>
                </p:oleObj>
              </mc:Choice>
              <mc:Fallback>
                <p:oleObj name="Image" r:id="rId3" imgW="0" imgH="0" progId="Photoshop.Image.4">
                  <p:embed/>
                  <p:pic>
                    <p:nvPicPr>
                      <p:cNvPr id="0" name="AutoShap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1143000"/>
                        <a:ext cx="68580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9991" name="Object 7"/>
          <p:cNvGraphicFramePr>
            <a:graphicFrameLocks noChangeAspect="1"/>
          </p:cNvGraphicFramePr>
          <p:nvPr/>
        </p:nvGraphicFramePr>
        <p:xfrm>
          <a:off x="2362200" y="1828800"/>
          <a:ext cx="6705600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3" name="Image" r:id="rId4" imgW="1661445" imgH="1069941" progId="Photoshop.Image.4">
                  <p:embed/>
                </p:oleObj>
              </mc:Choice>
              <mc:Fallback>
                <p:oleObj name="Image" r:id="rId4" imgW="1661445" imgH="1069941" progId="Photoshop.Image.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828800"/>
                        <a:ext cx="6705600" cy="432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0D367-21E3-449F-B88C-15C2FE5AD6DA}" type="slidenum">
              <a:rPr lang="en-US"/>
              <a:pPr/>
              <a:t>64</a:t>
            </a:fld>
            <a:endParaRPr lang="en-US"/>
          </a:p>
        </p:txBody>
      </p:sp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Tolerance of imprecision</a:t>
            </a:r>
            <a:endParaRPr kumimoji="0" lang="en-US">
              <a:latin typeface="Courier New" pitchFamily="49" charset="0"/>
            </a:endParaRPr>
          </a:p>
        </p:txBody>
      </p:sp>
      <p:sp>
        <p:nvSpPr>
          <p:cNvPr id="1003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457325" y="1828800"/>
            <a:ext cx="8743950" cy="41910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The flexibility in expression of developmental subroutines allows the fruit body to react to adverse conditions and still produce a crop of spores</a:t>
            </a:r>
          </a:p>
          <a:p>
            <a:r>
              <a:rPr lang="en-US" sz="2800">
                <a:latin typeface="Arial Black" pitchFamily="34" charset="0"/>
              </a:rPr>
              <a:t>it also illustrates that tolerance of imprecision is an important attribute of fungal morphogenesis</a:t>
            </a:r>
          </a:p>
          <a:p>
            <a:r>
              <a:rPr lang="en-US" sz="2800">
                <a:latin typeface="Arial Black" pitchFamily="34" charset="0"/>
              </a:rPr>
              <a:t>fungal development uses fuzzy logic rather than crisp logic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E0C1B-64CF-49B1-B007-4C96179026AD}" type="slidenum">
              <a:rPr lang="en-US"/>
              <a:pPr/>
              <a:t>65</a:t>
            </a:fld>
            <a:endParaRPr lang="en-US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Control of fungal morphogenesis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Mating type factors provide prime examples of elements able to regulate specific morphogenetic subroutines in fungi. Mating factor regulation involves:</a:t>
            </a:r>
          </a:p>
          <a:p>
            <a:r>
              <a:rPr lang="en-US" sz="2800">
                <a:latin typeface="Arial Black" pitchFamily="34" charset="0"/>
              </a:rPr>
              <a:t>transcriptional activation</a:t>
            </a:r>
          </a:p>
          <a:p>
            <a:r>
              <a:rPr lang="en-US" sz="2800">
                <a:latin typeface="Arial Black" pitchFamily="34" charset="0"/>
              </a:rPr>
              <a:t>transcriptional inhibition</a:t>
            </a:r>
          </a:p>
          <a:p>
            <a:r>
              <a:rPr lang="en-US" sz="2800">
                <a:latin typeface="Arial Black" pitchFamily="34" charset="0"/>
              </a:rPr>
              <a:t>intrachromosomal recombination to interchange regulatory cassettes</a:t>
            </a:r>
            <a:endParaRPr lang="en-US"/>
          </a:p>
        </p:txBody>
      </p:sp>
    </p:spTree>
  </p:cSld>
  <p:clrMapOvr>
    <a:masterClrMapping/>
  </p:clrMapOvr>
  <p:transition spd="slow" advTm="5000">
    <p:dissolv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B1E95-A6FE-4675-82FD-CA9421825550}" type="slidenum">
              <a:rPr lang="en-US"/>
              <a:pPr/>
              <a:t>66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Control of fungal morphogenesis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438400"/>
            <a:ext cx="8743950" cy="35814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Hyphal systems characteristically need to develop a state of competence before they are able to undertake the next developmental change, and can be precipitated into embarking upon a particular morphogenesis by a variety of environmental signals</a:t>
            </a:r>
            <a:endParaRPr lang="en-US" sz="2800">
              <a:latin typeface="Arial Black" pitchFamily="34" charset="0"/>
            </a:endParaRPr>
          </a:p>
        </p:txBody>
      </p:sp>
    </p:spTree>
  </p:cSld>
  <p:clrMapOvr>
    <a:masterClrMapping/>
  </p:clrMapOvr>
  <p:transition spd="slow" advTm="5000">
    <p:dissolv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299D8-415C-4867-A774-DAAD8EF6AE30}" type="slidenum">
              <a:rPr lang="en-US"/>
              <a:pPr/>
              <a:t>67</a:t>
            </a:fld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Control of fungal morphogenesis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667000"/>
            <a:ext cx="8743950" cy="33528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Consequently, other molecular models which might be used more widely are:</a:t>
            </a:r>
          </a:p>
          <a:p>
            <a:pPr>
              <a:buFont typeface="CommonBullets" pitchFamily="34" charset="2"/>
              <a:buNone/>
            </a:pPr>
            <a:endParaRPr kumimoji="0" lang="en-US"/>
          </a:p>
          <a:p>
            <a:r>
              <a:rPr lang="en-US" sz="2800">
                <a:latin typeface="Arial Black" pitchFamily="34" charset="0"/>
              </a:rPr>
              <a:t>translational triggering, and</a:t>
            </a:r>
          </a:p>
          <a:p>
            <a:r>
              <a:rPr lang="en-US" sz="2800">
                <a:latin typeface="Arial Black" pitchFamily="34" charset="0"/>
              </a:rPr>
              <a:t>feedback fixation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C21F3-1B36-4E87-9FE6-A92F41E4FA38}" type="slidenum">
              <a:rPr lang="en-US"/>
              <a:pPr/>
              <a:t>68</a:t>
            </a:fld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Translational triggering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1828800"/>
            <a:ext cx="8743950" cy="41910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This is a mechanism which can relate a morphogenetic pathway to the development of competence on the one hand, and to initiation in response to environmental cue(s) on the other hand</a:t>
            </a:r>
          </a:p>
          <a:p>
            <a:r>
              <a:rPr lang="en-US" sz="2800">
                <a:latin typeface="Arial Black" pitchFamily="34" charset="0"/>
              </a:rPr>
              <a:t>nutrient, especially nitrogen, limitation may be crucial in regulating morphogenesis</a:t>
            </a:r>
            <a:endParaRPr kumimoji="0" lang="en-US"/>
          </a:p>
        </p:txBody>
      </p:sp>
    </p:spTree>
  </p:cSld>
  <p:clrMapOvr>
    <a:masterClrMapping/>
  </p:clrMapOvr>
  <p:transition spd="slow" advTm="5000">
    <p:dissolv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8346F-FFB4-4256-8FEA-A8BAD3ADFDE5}" type="slidenum">
              <a:rPr lang="en-US"/>
              <a:pPr/>
              <a:t>69</a:t>
            </a:fld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Translational triggering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The limitation may be imposed by a compartmentalization of:</a:t>
            </a:r>
          </a:p>
          <a:p>
            <a:r>
              <a:rPr lang="en-US" sz="2800">
                <a:latin typeface="Arial Black" pitchFamily="34" charset="0"/>
              </a:rPr>
              <a:t>amino acid (or a precursor)</a:t>
            </a:r>
          </a:p>
          <a:p>
            <a:r>
              <a:rPr lang="en-US" sz="2800">
                <a:latin typeface="Arial Black" pitchFamily="34" charset="0"/>
              </a:rPr>
              <a:t>specific tRNA</a:t>
            </a:r>
          </a:p>
          <a:p>
            <a:r>
              <a:rPr lang="en-US" sz="2800">
                <a:latin typeface="Arial Black" pitchFamily="34" charset="0"/>
              </a:rPr>
              <a:t>aminoacyl-tRNA synthetase</a:t>
            </a:r>
          </a:p>
          <a:p>
            <a:r>
              <a:rPr lang="en-US" sz="2800">
                <a:latin typeface="Arial Black" pitchFamily="34" charset="0"/>
              </a:rPr>
              <a:t>any or all compartmentalized, regulated in local concentration, or both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403A2-7193-4C6C-B78A-797D92D3343A}" type="slidenum">
              <a:rPr lang="en-US"/>
              <a:pPr/>
              <a:t>7</a:t>
            </a:fld>
            <a:endParaRPr lang="en-US"/>
          </a:p>
        </p:txBody>
      </p:sp>
      <p:pic>
        <p:nvPicPr>
          <p:cNvPr id="117762" name="Picture 2" descr="H:\Powerpoint\papers\ftr_cistron_pap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8229600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990600" y="381000"/>
            <a:ext cx="8382000" cy="5562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17764" name="Picture 4" descr="H:\Powerpoint\papers\ftr_map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743200"/>
            <a:ext cx="5562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25B89-C4AA-4CE8-A757-7F0E6C8A4D80}" type="slidenum">
              <a:rPr lang="en-US"/>
              <a:pPr/>
              <a:t>70</a:t>
            </a:fld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Translational triggering</a:t>
            </a:r>
          </a:p>
        </p:txBody>
      </p:sp>
      <p:sp>
        <p:nvSpPr>
          <p:cNvPr id="389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43000" y="1600200"/>
            <a:ext cx="9058275" cy="4419600"/>
          </a:xfrm>
        </p:spPr>
        <p:txBody>
          <a:bodyPr/>
          <a:lstStyle/>
          <a:p>
            <a:r>
              <a:rPr lang="en-US" sz="2400"/>
              <a:t>competent state achieved and differentiation transcripts are produced</a:t>
            </a:r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400"/>
              <a:t>trigger-ORF translation allows downstream sequences to assume secondary structure that blocks their translation</a:t>
            </a:r>
            <a:endParaRPr lang="en-GB"/>
          </a:p>
        </p:txBody>
      </p:sp>
      <p:graphicFrame>
        <p:nvGraphicFramePr>
          <p:cNvPr id="38921" name="Object 9"/>
          <p:cNvGraphicFramePr>
            <a:graphicFrameLocks noChangeAspect="1"/>
          </p:cNvGraphicFramePr>
          <p:nvPr/>
        </p:nvGraphicFramePr>
        <p:xfrm>
          <a:off x="1676400" y="2286000"/>
          <a:ext cx="80010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2" name="CorelDRAW" r:id="rId3" imgW="5697720" imgH="2273040" progId="CorelDraw.Graphic.7">
                  <p:embed/>
                </p:oleObj>
              </mc:Choice>
              <mc:Fallback>
                <p:oleObj name="CorelDRAW" r:id="rId3" imgW="5697720" imgH="2273040" progId="CorelDraw.Graphic.7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286000"/>
                        <a:ext cx="800100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3B1439-F938-456E-B104-EAA32348605A}" type="slidenum">
              <a:rPr lang="en-US"/>
              <a:pPr/>
              <a:t>71</a:t>
            </a:fld>
            <a:endParaRPr lang="en-US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Translational triggering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57325" y="1600200"/>
            <a:ext cx="8743950" cy="4724400"/>
          </a:xfrm>
        </p:spPr>
        <p:txBody>
          <a:bodyPr/>
          <a:lstStyle/>
          <a:p>
            <a:r>
              <a:rPr lang="en-US" sz="2400"/>
              <a:t>a specific check to growth causes ribosomes to stall at trigger-ORF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800">
              <a:latin typeface="Arial Black" pitchFamily="34" charset="0"/>
            </a:endParaRP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400"/>
              <a:t>RNA assumes an alternative secondary structure which allows downstream translation</a:t>
            </a:r>
            <a:endParaRPr lang="en-GB"/>
          </a:p>
        </p:txBody>
      </p:sp>
      <p:graphicFrame>
        <p:nvGraphicFramePr>
          <p:cNvPr id="175109" name="Object 5"/>
          <p:cNvGraphicFramePr>
            <a:graphicFrameLocks noChangeAspect="1"/>
          </p:cNvGraphicFramePr>
          <p:nvPr/>
        </p:nvGraphicFramePr>
        <p:xfrm>
          <a:off x="2514600" y="2590800"/>
          <a:ext cx="6143625" cy="291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0" name="CorelDRAW" r:id="rId3" imgW="3829320" imgH="1818000" progId="CorelDraw.Graphic.7">
                  <p:embed/>
                </p:oleObj>
              </mc:Choice>
              <mc:Fallback>
                <p:oleObj name="CorelDRAW" r:id="rId3" imgW="3829320" imgH="1818000" progId="CorelDraw.Graphic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590800"/>
                        <a:ext cx="6143625" cy="291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4B543-5758-44CA-82FF-2B7D4299360C}" type="slidenum">
              <a:rPr lang="en-US"/>
              <a:pPr/>
              <a:t>72</a:t>
            </a:fld>
            <a:endParaRPr 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Translational triggering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The ‘check to growth’ might be caused by</a:t>
            </a:r>
          </a:p>
          <a:p>
            <a:r>
              <a:rPr lang="en-US" sz="2800">
                <a:latin typeface="Arial Black" pitchFamily="34" charset="0"/>
              </a:rPr>
              <a:t>illumination</a:t>
            </a:r>
          </a:p>
          <a:p>
            <a:r>
              <a:rPr lang="en-US" sz="2800">
                <a:latin typeface="Arial Black" pitchFamily="34" charset="0"/>
              </a:rPr>
              <a:t>temperature shock</a:t>
            </a:r>
          </a:p>
          <a:p>
            <a:r>
              <a:rPr lang="en-US" sz="2800">
                <a:latin typeface="Arial Black" pitchFamily="34" charset="0"/>
              </a:rPr>
              <a:t>nutritional crisis</a:t>
            </a:r>
          </a:p>
          <a:p>
            <a:r>
              <a:rPr lang="en-US" sz="2800">
                <a:latin typeface="Arial Black" pitchFamily="34" charset="0"/>
              </a:rPr>
              <a:t>injury</a:t>
            </a:r>
          </a:p>
          <a:p>
            <a:r>
              <a:rPr lang="en-US" sz="2800">
                <a:latin typeface="Arial Black" pitchFamily="34" charset="0"/>
              </a:rPr>
              <a:t>edge encounter</a:t>
            </a:r>
          </a:p>
          <a:p>
            <a:r>
              <a:rPr lang="en-US" sz="2800">
                <a:latin typeface="Arial Black" pitchFamily="34" charset="0"/>
              </a:rPr>
              <a:t>extracellular matrix signal</a:t>
            </a:r>
          </a:p>
          <a:p>
            <a:r>
              <a:rPr lang="en-US" sz="2800">
                <a:latin typeface="Arial Black" pitchFamily="34" charset="0"/>
              </a:rPr>
              <a:t>other factors</a:t>
            </a:r>
            <a:endParaRPr lang="en-GB"/>
          </a:p>
        </p:txBody>
      </p:sp>
    </p:spTree>
  </p:cSld>
  <p:clrMapOvr>
    <a:masterClrMapping/>
  </p:clrMapOvr>
  <p:transition spd="slow" advTm="5000">
    <p:dissolv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47414-34FC-4101-A411-53305854A685}" type="slidenum">
              <a:rPr lang="en-US"/>
              <a:pPr/>
              <a:t>73</a:t>
            </a:fld>
            <a:endParaRPr lang="en-US"/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Feedback fixation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514600"/>
            <a:ext cx="8743950" cy="3505200"/>
          </a:xfrm>
        </p:spPr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This is the outcome of feedback activation and autoregulation which together reinforce expression of the whole regulatory pathway to make it independent of the external environmental cues </a:t>
            </a:r>
            <a:r>
              <a:rPr kumimoji="0" lang="en-US" b="1" i="1"/>
              <a:t>which initiated it</a:t>
            </a:r>
            <a:r>
              <a:rPr kumimoji="0" lang="en-US"/>
              <a:t>.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0A05E5-18A1-4B56-80E8-0BEA6041D0A8}" type="slidenum">
              <a:rPr lang="en-US"/>
              <a:pPr/>
              <a:t>74</a:t>
            </a:fld>
            <a:endParaRPr lang="en-US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Feedback fixation</a:t>
            </a:r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57325" y="1600200"/>
            <a:ext cx="8743950" cy="4419600"/>
          </a:xfrm>
        </p:spPr>
        <p:txBody>
          <a:bodyPr/>
          <a:lstStyle/>
          <a:p>
            <a:r>
              <a:rPr lang="en-US" sz="2400">
                <a:solidFill>
                  <a:srgbClr val="FFFF66"/>
                </a:solidFill>
              </a:rPr>
              <a:t>where control of expression is ‘fuzzy’ being reinforced by external signals</a:t>
            </a:r>
            <a:endParaRPr lang="en-GB"/>
          </a:p>
        </p:txBody>
      </p:sp>
      <p:graphicFrame>
        <p:nvGraphicFramePr>
          <p:cNvPr id="172045" name="Object 13"/>
          <p:cNvGraphicFramePr>
            <a:graphicFrameLocks noChangeAspect="1"/>
          </p:cNvGraphicFramePr>
          <p:nvPr/>
        </p:nvGraphicFramePr>
        <p:xfrm>
          <a:off x="2209800" y="2209800"/>
          <a:ext cx="6858000" cy="398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6" name="CorelDRAW" r:id="rId3" imgW="5063760" imgH="2944080" progId="CorelDraw.Graphic.7">
                  <p:embed/>
                </p:oleObj>
              </mc:Choice>
              <mc:Fallback>
                <p:oleObj name="CorelDRAW" r:id="rId3" imgW="5063760" imgH="2944080" progId="CorelDraw.Graphic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6858000" cy="398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BF7EC-56E8-40BE-8EA3-37968300C9C8}" type="slidenum">
              <a:rPr lang="en-US"/>
              <a:pPr/>
              <a:t>75</a:t>
            </a:fld>
            <a:endParaRPr lang="en-US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Feedback fixation</a:t>
            </a: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57325" y="1752600"/>
            <a:ext cx="8743950" cy="4267200"/>
          </a:xfrm>
        </p:spPr>
        <p:txBody>
          <a:bodyPr/>
          <a:lstStyle/>
          <a:p>
            <a:r>
              <a:rPr lang="en-US" sz="2400">
                <a:solidFill>
                  <a:srgbClr val="FFFF66"/>
                </a:solidFill>
              </a:rPr>
              <a:t>where control of expression is ‘crisp’ and independent of external signals in committed cells</a:t>
            </a:r>
            <a:r>
              <a:rPr lang="en-US" sz="2400"/>
              <a:t> </a:t>
            </a:r>
            <a:endParaRPr lang="en-GB"/>
          </a:p>
        </p:txBody>
      </p:sp>
      <p:graphicFrame>
        <p:nvGraphicFramePr>
          <p:cNvPr id="173063" name="Object 7"/>
          <p:cNvGraphicFramePr>
            <a:graphicFrameLocks noChangeAspect="1"/>
          </p:cNvGraphicFramePr>
          <p:nvPr/>
        </p:nvGraphicFramePr>
        <p:xfrm>
          <a:off x="2590800" y="2590800"/>
          <a:ext cx="5943600" cy="368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4" name="CorelDRAW" r:id="rId3" imgW="4666320" imgH="2895840" progId="CorelDraw.Graphic.7">
                  <p:embed/>
                </p:oleObj>
              </mc:Choice>
              <mc:Fallback>
                <p:oleObj name="CorelDRAW" r:id="rId3" imgW="4666320" imgH="2895840" progId="CorelDraw.Graphic.7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590800"/>
                        <a:ext cx="5943600" cy="368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5000">
    <p:dissolv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0D1CD-757D-4319-B167-A989F5EE4841}" type="slidenum">
              <a:rPr lang="en-US"/>
              <a:pPr/>
              <a:t>76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Feedback fixation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7325" y="2286000"/>
            <a:ext cx="8743950" cy="3733800"/>
          </a:xfrm>
        </p:spPr>
        <p:txBody>
          <a:bodyPr/>
          <a:lstStyle/>
          <a:p>
            <a:r>
              <a:rPr lang="en-US" sz="2800">
                <a:latin typeface="Arial Black" pitchFamily="34" charset="0"/>
              </a:rPr>
              <a:t>feedback fixation results in developmental determination in the classic embryological sense</a:t>
            </a:r>
          </a:p>
          <a:p>
            <a:endParaRPr lang="en-US" sz="2800">
              <a:latin typeface="Arial Black" pitchFamily="34" charset="0"/>
            </a:endParaRPr>
          </a:p>
          <a:p>
            <a:r>
              <a:rPr lang="en-US" sz="2800">
                <a:latin typeface="Arial Black" pitchFamily="34" charset="0"/>
              </a:rPr>
              <a:t>the epigenetic aspects of the network governing fungal morphogenesis starts with feedback fixation, but can also include signals from outside the cell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1983-D411-42DF-9DB1-52AFF9D093BC}" type="slidenum">
              <a:rPr lang="en-US"/>
              <a:pPr/>
              <a:t>77</a:t>
            </a:fld>
            <a:endParaRPr 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Control of fungal morphogenesis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mmonBullets" pitchFamily="34" charset="2"/>
              <a:buNone/>
            </a:pPr>
            <a:r>
              <a:rPr kumimoji="0" lang="en-US"/>
              <a:t>The focus of these hypothetical regulatory activities is, obviously, the hyphal wall, its surface and the immediate extracellular environment</a:t>
            </a:r>
          </a:p>
          <a:p>
            <a:r>
              <a:rPr lang="en-US" sz="2800">
                <a:latin typeface="Arial Black" pitchFamily="34" charset="0"/>
              </a:rPr>
              <a:t>the key to fungal morphogenesis lies in understanding how that which is outside a hypha can influence that which goes on inside the hypha in a time- and place-dependent manner</a:t>
            </a:r>
          </a:p>
        </p:txBody>
      </p:sp>
    </p:spTree>
  </p:cSld>
  <p:clrMapOvr>
    <a:masterClrMapping/>
  </p:clrMapOvr>
  <p:transition spd="slow" advTm="5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1F51B-22F9-4F31-98F8-30F1E6CB6D8F}" type="slidenum">
              <a:rPr lang="en-US"/>
              <a:pPr/>
              <a:t>8</a:t>
            </a:fld>
            <a:endParaRPr lang="en-US"/>
          </a:p>
        </p:txBody>
      </p:sp>
      <p:pic>
        <p:nvPicPr>
          <p:cNvPr id="118786" name="Picture 2" descr="H:\Powerpoint\papers\helices_fi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8138"/>
            <a:ext cx="8153400" cy="582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FDF9C-B2CE-42BD-9E13-284C26FB68F6}" type="slidenum">
              <a:rPr lang="en-US"/>
              <a:pPr/>
              <a:t>9</a:t>
            </a:fld>
            <a:endParaRPr lang="en-US"/>
          </a:p>
        </p:txBody>
      </p:sp>
      <p:pic>
        <p:nvPicPr>
          <p:cNvPr id="119814" name="Picture 6" descr="H:\Powerpoint\papers\helices_paper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04850"/>
            <a:ext cx="7162800" cy="534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5000">
    <p:dissolve/>
  </p:transition>
</p:sld>
</file>

<file path=ppt/theme/theme1.xml><?xml version="1.0" encoding="utf-8"?>
<a:theme xmlns:a="http://schemas.openxmlformats.org/drawingml/2006/main" name="H.R. Information Kiosk (Standard)">
  <a:themeElements>
    <a:clrScheme name="H.R. Information Kiosk (Standard)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H.R. Information Kiosk (Standard)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>
            <a:alpha val="50000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H.R. Information Kiosk (Standard)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.R. Information Kiosk (Standard)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Standard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EAEAEA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Standard)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CCFF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.R. Information Kiosk (Standard)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.R. Information Kiosk (Standard)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Office\Templates\Presentations\H.R. Information Kiosk (Standard).pot</Template>
  <TotalTime>2395</TotalTime>
  <Words>1464</Words>
  <Application>Microsoft Office PowerPoint</Application>
  <PresentationFormat>35mm Slides</PresentationFormat>
  <Paragraphs>282</Paragraphs>
  <Slides>77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Times New Roman</vt:lpstr>
      <vt:lpstr>Arial Black</vt:lpstr>
      <vt:lpstr>Arial</vt:lpstr>
      <vt:lpstr>CommonBullets</vt:lpstr>
      <vt:lpstr>Courier New</vt:lpstr>
      <vt:lpstr>H.R. Information Kiosk (Standard)</vt:lpstr>
      <vt:lpstr>CorelDRAW 7.0 Graphic</vt:lpstr>
      <vt:lpstr>Adobe Photoshop Image</vt:lpstr>
      <vt:lpstr>Keys to Development of Form in Fungi</vt:lpstr>
      <vt:lpstr>The keys to form and structure in fungi</vt:lpstr>
      <vt:lpstr>The keys to form and structure in mycologists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keys to form and structure in fungi</vt:lpstr>
      <vt:lpstr>Agaricus bisporus gravitropism</vt:lpstr>
      <vt:lpstr>The gravitropic reaction is an imperative</vt:lpstr>
      <vt:lpstr>Agaricus bisporus gravitropism</vt:lpstr>
      <vt:lpstr>Flammulina velutipes gravitropism</vt:lpstr>
      <vt:lpstr>Coprinus cinereus gravitropism</vt:lpstr>
      <vt:lpstr>Comparing Coprinus and Flammulina</vt:lpstr>
      <vt:lpstr>Flammulina velutipes gravitropism</vt:lpstr>
      <vt:lpstr>Coprinus cinereus gravitropism</vt:lpstr>
      <vt:lpstr>Cell sizes in bending stems of Coprinus cinereus</vt:lpstr>
      <vt:lpstr>PowerPoint Presentation</vt:lpstr>
      <vt:lpstr>PowerPoint Presentation</vt:lpstr>
      <vt:lpstr>PowerPoint Presentation</vt:lpstr>
      <vt:lpstr>Cell size dynamics in the stem</vt:lpstr>
      <vt:lpstr>PowerPoint Presentation</vt:lpstr>
      <vt:lpstr>In vitro tissue transplantations</vt:lpstr>
      <vt:lpstr>In vitro tissue transplantations</vt:lpstr>
      <vt:lpstr>In vitro tissue transplantations</vt:lpstr>
      <vt:lpstr>In vitro tissue transplantations</vt:lpstr>
      <vt:lpstr>In vitro tissue transplantations</vt:lpstr>
      <vt:lpstr>In vitro tissue transplantations</vt:lpstr>
      <vt:lpstr>Ammonium ions break basidial commitment to sporulation</vt:lpstr>
      <vt:lpstr>Remember glutamate dehydrogenase?</vt:lpstr>
      <vt:lpstr>Remember glutamate dehydrogenase?</vt:lpstr>
      <vt:lpstr>The keys to form and structure in fungi</vt:lpstr>
      <vt:lpstr>Control of fungal morphogenesis</vt:lpstr>
      <vt:lpstr>Mechanical effects</vt:lpstr>
      <vt:lpstr>Embryonic gills are contorted</vt:lpstr>
      <vt:lpstr>Embryonic gills are contorted</vt:lpstr>
      <vt:lpstr>Temporal sequencing: hymenium assembly in Coprinus</vt:lpstr>
      <vt:lpstr>Pattern formation and morphogenetic fields</vt:lpstr>
      <vt:lpstr>Programmed cell death</vt:lpstr>
      <vt:lpstr>Programmed cell death</vt:lpstr>
      <vt:lpstr>Extracellular matrix</vt:lpstr>
      <vt:lpstr>Extracellular matrix</vt:lpstr>
      <vt:lpstr>Reinforcement of differentiation</vt:lpstr>
      <vt:lpstr>Reinforcement of differentiation</vt:lpstr>
      <vt:lpstr>Patterning genes?</vt:lpstr>
      <vt:lpstr>Developmental subroutines</vt:lpstr>
      <vt:lpstr>Developmental subroutines</vt:lpstr>
      <vt:lpstr>Developmental subroutines</vt:lpstr>
      <vt:lpstr>But spores are still produced...</vt:lpstr>
      <vt:lpstr>Volvariella bombycina</vt:lpstr>
      <vt:lpstr>Tolerance of imprecision</vt:lpstr>
      <vt:lpstr>Control of fungal morphogenesis</vt:lpstr>
      <vt:lpstr>Control of fungal morphogenesis</vt:lpstr>
      <vt:lpstr>Control of fungal morphogenesis</vt:lpstr>
      <vt:lpstr>Translational triggering</vt:lpstr>
      <vt:lpstr>Translational triggering</vt:lpstr>
      <vt:lpstr>Translational triggering</vt:lpstr>
      <vt:lpstr>Translational triggering</vt:lpstr>
      <vt:lpstr>Translational triggering</vt:lpstr>
      <vt:lpstr>Feedback fixation</vt:lpstr>
      <vt:lpstr>Feedback fixation</vt:lpstr>
      <vt:lpstr>Feedback fixation</vt:lpstr>
      <vt:lpstr>Feedback fixation</vt:lpstr>
      <vt:lpstr>Control of fungal morphogenesis</vt:lpstr>
    </vt:vector>
  </TitlesOfParts>
  <Company>British Mycological Society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Mushrooms upright, sideways and inside-out</dc:title>
  <dc:subject>Presidential address</dc:subject>
  <dc:creator>David Moore</dc:creator>
  <cp:lastModifiedBy>Moore</cp:lastModifiedBy>
  <cp:revision>251</cp:revision>
  <cp:lastPrinted>1995-12-08T18:02:18Z</cp:lastPrinted>
  <dcterms:created xsi:type="dcterms:W3CDTF">1997-10-03T04:14:04Z</dcterms:created>
  <dcterms:modified xsi:type="dcterms:W3CDTF">2011-03-22T14:43:28Z</dcterms:modified>
</cp:coreProperties>
</file>